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3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284" r:id="rId53"/>
    <p:sldId id="285" r:id="rId54"/>
    <p:sldId id="279" r:id="rId55"/>
    <p:sldId id="281" r:id="rId56"/>
    <p:sldId id="282" r:id="rId57"/>
  </p:sldIdLst>
  <p:sldSz cx="18288000" cy="10287000"/>
  <p:notesSz cx="6858000" cy="9144000"/>
  <p:embeddedFontLst>
    <p:embeddedFont>
      <p:font typeface="윤고딕" panose="020B0503000000000000" pitchFamily="34" charset="-127"/>
      <p:regular r:id="rId59"/>
    </p:embeddedFont>
    <p:embeddedFont>
      <p:font typeface="윤고딕 Bold" panose="020B0803000000000000" pitchFamily="34" charset="-127"/>
      <p:regular r:id="rId60"/>
    </p:embeddedFont>
    <p:embeddedFont>
      <p:font typeface="윤고딕 Light" panose="020B0503000000000000" pitchFamily="34" charset="-127"/>
      <p:regular r:id="rId61"/>
    </p:embeddedFont>
    <p:embeddedFont>
      <p:font typeface="맑은 고딕" panose="020B0503020000020004" pitchFamily="34" charset="-127"/>
      <p:regular r:id="rId62"/>
      <p:bold r:id="rId63"/>
    </p:embeddedFont>
    <p:embeddedFont>
      <p:font typeface="맑은 고딕" panose="020B0503020000020004" pitchFamily="34" charset="-127"/>
      <p:regular r:id="rId62"/>
      <p:bold r:id="rId63"/>
    </p:embeddedFont>
    <p:embeddedFont>
      <p:font typeface="Beautifully Delicious Script" pitchFamily="2" charset="0"/>
      <p:regular r:id="rId64"/>
    </p:embeddedFont>
    <p:embeddedFont>
      <p:font typeface="Garet Light" pitchFamily="2" charset="0"/>
      <p:regular r:id="rId65"/>
    </p:embeddedFont>
    <p:embeddedFont>
      <p:font typeface="Glacial Indifference" pitchFamily="2" charset="0"/>
      <p:regular r:id="rId66"/>
    </p:embeddedFont>
    <p:embeddedFont>
      <p:font typeface="Roboto Mono" pitchFamily="49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11" autoAdjust="0"/>
    <p:restoredTop sz="94648" autoAdjust="0"/>
  </p:normalViewPr>
  <p:slideViewPr>
    <p:cSldViewPr>
      <p:cViewPr>
        <p:scale>
          <a:sx n="51" d="100"/>
          <a:sy n="51" d="100"/>
        </p:scale>
        <p:origin x="-1336" y="8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4A452-8610-F84F-9097-E09455509740}" type="datetimeFigureOut">
              <a:rPr kumimoji="1" lang="ko-KR" altLang="en-US" smtClean="0"/>
              <a:t>2024. 10. 23.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24572-F5BC-F04C-8873-85753E6C024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520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a0c3f35e3_17_89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/>
          </a:p>
        </p:txBody>
      </p:sp>
      <p:sp>
        <p:nvSpPr>
          <p:cNvPr id="141" name="Google Shape;141;g2fa0c3f35e3_17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2fa0c3f35e3_17_89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fa0c3f35e3_17_638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/>
          </a:p>
        </p:txBody>
      </p:sp>
      <p:sp>
        <p:nvSpPr>
          <p:cNvPr id="587" name="Google Shape;587;g2fa0c3f35e3_17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8" name="Google Shape;588;g2fa0c3f35e3_17_638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fa0c3f35e3_17_732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/>
          </a:p>
        </p:txBody>
      </p:sp>
      <p:sp>
        <p:nvSpPr>
          <p:cNvPr id="682" name="Google Shape;682;g2fa0c3f35e3_17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3" name="Google Shape;683;g2fa0c3f35e3_17_732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fa0c3f35e3_17_826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/>
          </a:p>
        </p:txBody>
      </p:sp>
      <p:sp>
        <p:nvSpPr>
          <p:cNvPr id="777" name="Google Shape;777;g2fa0c3f35e3_17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Google Shape;778;g2fa0c3f35e3_17_826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0aeb1c8aaf_0_677:notes"/>
          <p:cNvSpPr txBox="1"/>
          <p:nvPr/>
        </p:nvSpPr>
        <p:spPr>
          <a:xfrm>
            <a:off x="3883899" y="8684983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/>
          </a:p>
        </p:txBody>
      </p:sp>
      <p:sp>
        <p:nvSpPr>
          <p:cNvPr id="872" name="Google Shape;872;g30aeb1c8aaf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3" name="Google Shape;873;g30aeb1c8aaf_0_677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1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fa0c3f35e3_17_920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/>
          </a:p>
        </p:txBody>
      </p:sp>
      <p:sp>
        <p:nvSpPr>
          <p:cNvPr id="967" name="Google Shape;967;g2fa0c3f35e3_17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8" name="Google Shape;968;g2fa0c3f35e3_17_920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fa0c3f35e3_17_983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/>
          </a:p>
        </p:txBody>
      </p:sp>
      <p:sp>
        <p:nvSpPr>
          <p:cNvPr id="1034" name="Google Shape;1034;g2fa0c3f35e3_17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5" name="Google Shape;1035;g2fa0c3f35e3_17_983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fa0c3f35e3_17_1024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/>
          </a:p>
        </p:txBody>
      </p:sp>
      <p:sp>
        <p:nvSpPr>
          <p:cNvPr id="1068" name="Google Shape;1068;g2fa0c3f35e3_17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9" name="Google Shape;1069;g2fa0c3f35e3_17_1024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fa0c3f35e3_17_1071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/>
          </a:p>
        </p:txBody>
      </p:sp>
      <p:sp>
        <p:nvSpPr>
          <p:cNvPr id="1105" name="Google Shape;1105;g2fa0c3f35e3_17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6" name="Google Shape;1106;g2fa0c3f35e3_17_1071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fa0c3f35e3_17_1114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/>
          </a:p>
        </p:txBody>
      </p:sp>
      <p:sp>
        <p:nvSpPr>
          <p:cNvPr id="1137" name="Google Shape;1137;g2fa0c3f35e3_17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8" name="Google Shape;1138;g2fa0c3f35e3_17_1114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fa0c3f35e3_17_1163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/>
          </a:p>
        </p:txBody>
      </p:sp>
      <p:sp>
        <p:nvSpPr>
          <p:cNvPr id="1187" name="Google Shape;1187;g2fa0c3f35e3_17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8" name="Google Shape;1188;g2fa0c3f35e3_17_1163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a0c3f35e3_17_134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/>
          </a:p>
        </p:txBody>
      </p:sp>
      <p:sp>
        <p:nvSpPr>
          <p:cNvPr id="181" name="Google Shape;181;g2fa0c3f35e3_17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5810" y="685618"/>
            <a:ext cx="2126392" cy="342955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2fa0c3f35e3_17_134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fa0c3f35e3_17_1211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/>
          </a:p>
        </p:txBody>
      </p:sp>
      <p:sp>
        <p:nvSpPr>
          <p:cNvPr id="1236" name="Google Shape;1236;g2fa0c3f35e3_17_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7" name="Google Shape;1237;g2fa0c3f35e3_17_1211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0b5c130f7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0b5c130f7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0b5c130f7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0b5c130f7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0b5c130f7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30b5c130f7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0b5c130f7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30b5c130f7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30b5c130f7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30b5c130f7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0b5c130f7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0b5c130f7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0b5c130f7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30b5c130f7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fa0c3f35e3_17_237:notes"/>
          <p:cNvSpPr txBox="1"/>
          <p:nvPr/>
        </p:nvSpPr>
        <p:spPr>
          <a:xfrm>
            <a:off x="3883899" y="8684983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fld>
            <a:endParaRPr/>
          </a:p>
        </p:txBody>
      </p:sp>
      <p:sp>
        <p:nvSpPr>
          <p:cNvPr id="1357" name="Google Shape;1357;g2fa0c3f35e3_17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8" name="Google Shape;1358;g2fa0c3f35e3_17_237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1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a0c3f35e3_17_206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/>
          </a:p>
        </p:txBody>
      </p:sp>
      <p:sp>
        <p:nvSpPr>
          <p:cNvPr id="230" name="Google Shape;230;g2fa0c3f35e3_1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5810" y="685618"/>
            <a:ext cx="2126392" cy="342955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2fa0c3f35e3_17_206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a0c70fe7d_0_199:notes"/>
          <p:cNvSpPr txBox="1"/>
          <p:nvPr/>
        </p:nvSpPr>
        <p:spPr>
          <a:xfrm>
            <a:off x="3883899" y="8684983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/>
          </a:p>
        </p:txBody>
      </p:sp>
      <p:sp>
        <p:nvSpPr>
          <p:cNvPr id="255" name="Google Shape;255;g2fa0c70fe7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5810" y="685618"/>
            <a:ext cx="21264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g2fa0c70fe7d_0_199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1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a0c70fe7d_0_227:notes"/>
          <p:cNvSpPr txBox="1"/>
          <p:nvPr/>
        </p:nvSpPr>
        <p:spPr>
          <a:xfrm>
            <a:off x="3883899" y="8684983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/>
          </a:p>
        </p:txBody>
      </p:sp>
      <p:sp>
        <p:nvSpPr>
          <p:cNvPr id="270" name="Google Shape;270;g2fa0c70fe7d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2fa0c70fe7d_0_227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1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a0c70fe7d_0_242:notes"/>
          <p:cNvSpPr txBox="1"/>
          <p:nvPr/>
        </p:nvSpPr>
        <p:spPr>
          <a:xfrm>
            <a:off x="3883899" y="8684983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/>
          </a:p>
        </p:txBody>
      </p:sp>
      <p:sp>
        <p:nvSpPr>
          <p:cNvPr id="284" name="Google Shape;284;g2fa0c70fe7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2fa0c70fe7d_0_242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1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a0c3f35e3_17_355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/>
          </a:p>
        </p:txBody>
      </p:sp>
      <p:sp>
        <p:nvSpPr>
          <p:cNvPr id="298" name="Google Shape;298;g2fa0c3f35e3_17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g2fa0c3f35e3_17_355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a0c3f35e3_17_450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/>
          </a:p>
        </p:txBody>
      </p:sp>
      <p:sp>
        <p:nvSpPr>
          <p:cNvPr id="395" name="Google Shape;395;g2fa0c3f35e3_17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2fa0c3f35e3_17_450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a0c3f35e3_17_544:notes"/>
          <p:cNvSpPr txBox="1"/>
          <p:nvPr/>
        </p:nvSpPr>
        <p:spPr>
          <a:xfrm>
            <a:off x="3883899" y="8684983"/>
            <a:ext cx="2972503" cy="4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b="1" i="0" u="none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/>
          </a:p>
        </p:txBody>
      </p:sp>
      <p:sp>
        <p:nvSpPr>
          <p:cNvPr id="489" name="Google Shape;489;g2fa0c3f35e3_17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g2fa0c3f35e3_17_544:notes"/>
          <p:cNvSpPr txBox="1">
            <a:spLocks noGrp="1"/>
          </p:cNvSpPr>
          <p:nvPr>
            <p:ph type="body" idx="1"/>
          </p:nvPr>
        </p:nvSpPr>
        <p:spPr>
          <a:xfrm>
            <a:off x="685962" y="4343222"/>
            <a:ext cx="5486088" cy="41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1631" y="790575"/>
            <a:ext cx="529766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베이스 설계 </a:t>
            </a: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</a:t>
            </a: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1050"/>
            <a:ext cx="1790700" cy="443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한성대학교</a:t>
            </a:r>
            <a:endParaRPr lang="en-US" sz="2599" dirty="0">
              <a:solidFill>
                <a:srgbClr val="191919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89874" y="3624681"/>
            <a:ext cx="11308252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ko-KR" altLang="en-US" sz="10368" spc="-103" dirty="0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왓츄</a:t>
            </a:r>
            <a:endParaRPr lang="en-US" altLang="ko-KR" sz="10368" spc="-103" dirty="0">
              <a:solidFill>
                <a:srgbClr val="19191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11923"/>
              </a:lnSpc>
            </a:pPr>
            <a:r>
              <a:rPr lang="en-US" altLang="ko-KR" sz="10368" spc="-103" dirty="0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</a:t>
            </a:r>
            <a:r>
              <a:rPr lang="en-US" altLang="ko-KR" sz="10368" spc="-103" dirty="0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Watchu</a:t>
            </a:r>
            <a:r>
              <a:rPr lang="en-US" altLang="ko-KR" sz="10368" spc="-103" dirty="0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</a:t>
            </a:r>
            <a:endParaRPr lang="en-US" sz="10368" spc="-103" dirty="0">
              <a:solidFill>
                <a:srgbClr val="19191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720382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 strike="noStrike" dirty="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2024.</a:t>
            </a:r>
            <a:r>
              <a:rPr lang="en-US" altLang="ko-KR" sz="2599" u="none" strike="noStrike" dirty="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10.24</a:t>
            </a:r>
            <a:endParaRPr lang="en-US" sz="2599" u="none" strike="noStrike" dirty="0">
              <a:solidFill>
                <a:srgbClr val="191919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61631" y="8710857"/>
            <a:ext cx="5297669" cy="54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김예승, 노문호, 임승택, 전성주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493371" y="3881747"/>
            <a:ext cx="11301259" cy="1539797"/>
          </a:xfrm>
          <a:custGeom>
            <a:avLst/>
            <a:gdLst/>
            <a:ahLst/>
            <a:cxnLst/>
            <a:rect l="l" t="t" r="r" b="b"/>
            <a:pathLst>
              <a:path w="11301259" h="1539797">
                <a:moveTo>
                  <a:pt x="0" y="0"/>
                </a:moveTo>
                <a:lnTo>
                  <a:pt x="11301258" y="0"/>
                </a:lnTo>
                <a:lnTo>
                  <a:pt x="11301258" y="1539797"/>
                </a:lnTo>
                <a:lnTo>
                  <a:pt x="0" y="153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493371" y="7185407"/>
            <a:ext cx="11301259" cy="1059493"/>
          </a:xfrm>
          <a:custGeom>
            <a:avLst/>
            <a:gdLst/>
            <a:ahLst/>
            <a:cxnLst/>
            <a:rect l="l" t="t" r="r" b="b"/>
            <a:pathLst>
              <a:path w="11301259" h="1059493">
                <a:moveTo>
                  <a:pt x="0" y="0"/>
                </a:moveTo>
                <a:lnTo>
                  <a:pt x="11301258" y="0"/>
                </a:lnTo>
                <a:lnTo>
                  <a:pt x="11301258" y="1059493"/>
                </a:lnTo>
                <a:lnTo>
                  <a:pt x="0" y="105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04226" y="2435840"/>
            <a:ext cx="9479548" cy="121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왓챠는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기존에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있던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콘텐츠를</a:t>
            </a:r>
            <a:endParaRPr lang="en-US" sz="33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단건계약으로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구독자수를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유지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증가하겠다는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계획</a:t>
            </a:r>
            <a:endParaRPr lang="en-US" sz="33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4909" y="5856710"/>
            <a:ext cx="7978183" cy="121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하지만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보유한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콘텐츠의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상품성이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하락하면</a:t>
            </a:r>
            <a:endParaRPr lang="en-US" sz="33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그대로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적자가</a:t>
            </a:r>
            <a:r>
              <a:rPr lang="en-US" sz="3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선정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주제와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유사한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제품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서비스</a:t>
            </a:r>
            <a:r>
              <a:rPr lang="en-US" altLang="ko-KR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) </a:t>
            </a:r>
            <a:r>
              <a:rPr lang="en-US" altLang="ko-KR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조사</a:t>
            </a:r>
            <a:endParaRPr lang="en-US" altLang="ko-KR" sz="3110" spc="-4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15379" y="5196754"/>
            <a:ext cx="5094719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98B4D3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TOP DAILY 이진휘기자 2024.05.10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15379" y="8197275"/>
            <a:ext cx="5094719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98B4D3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TOP DAILY 이진휘기자 2023.04.17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 및 해당 주제 선정 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48941" y="3989069"/>
            <a:ext cx="10190118" cy="115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시청자는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선택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시간을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줄일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수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있고</a:t>
            </a:r>
            <a:endParaRPr lang="en-US" sz="32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관리자는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콘텐츠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계약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비용을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줄일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수는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방법이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있을까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 제품(서비스)과의 차별성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158" y="4080510"/>
            <a:ext cx="10159685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관리자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중심의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콘텐츠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구성을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한다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1113" y="4828170"/>
            <a:ext cx="1412577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타사와의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콘텐츠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별점과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자사의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클릭수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영상시간의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정보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등을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가지고</a:t>
            </a:r>
            <a:endParaRPr lang="en-US" sz="3399" spc="-112" dirty="0">
              <a:solidFill>
                <a:srgbClr val="191919"/>
              </a:solidFill>
              <a:latin typeface="윤고딕" panose="020B0600000101010101" charset="-127"/>
              <a:ea typeface="윤고딕" panose="020B0600000101010101" charset="-127"/>
              <a:cs typeface="윤고딕 Bold"/>
              <a:sym typeface="윤고딕 Bold"/>
            </a:endParaRPr>
          </a:p>
          <a:p>
            <a:pPr algn="ctr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관리자가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현재의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콘텐츠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시장의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흐름을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파악하기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쉽게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한다</a:t>
            </a:r>
            <a:r>
              <a:rPr 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8F2E7-A82C-DB1D-4590-40E12BEB2DA8}"/>
              </a:ext>
            </a:extLst>
          </p:cNvPr>
          <p:cNvSpPr txBox="1"/>
          <p:nvPr/>
        </p:nvSpPr>
        <p:spPr>
          <a:xfrm>
            <a:off x="2081113" y="7415666"/>
            <a:ext cx="14125774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ko-KR" altLang="en-US" sz="3399" spc="-112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적절한 콘텐츠 수 유지를 한다</a:t>
            </a:r>
            <a:r>
              <a:rPr lang="en-US" altLang="ko-KR" sz="3399" spc="-112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.</a:t>
            </a:r>
            <a:endParaRPr lang="en-US" sz="3399" spc="-112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예상 구현 기능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98087" y="4347157"/>
            <a:ext cx="4771834" cy="4097813"/>
          </a:xfrm>
          <a:custGeom>
            <a:avLst/>
            <a:gdLst/>
            <a:ahLst/>
            <a:cxnLst/>
            <a:rect l="l" t="t" r="r" b="b"/>
            <a:pathLst>
              <a:path w="4771834" h="4097813">
                <a:moveTo>
                  <a:pt x="0" y="0"/>
                </a:moveTo>
                <a:lnTo>
                  <a:pt x="4771834" y="0"/>
                </a:lnTo>
                <a:lnTo>
                  <a:pt x="4771834" y="4097812"/>
                </a:lnTo>
                <a:lnTo>
                  <a:pt x="0" y="4097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586387" y="4347157"/>
            <a:ext cx="4771834" cy="4097813"/>
          </a:xfrm>
          <a:custGeom>
            <a:avLst/>
            <a:gdLst/>
            <a:ahLst/>
            <a:cxnLst/>
            <a:rect l="l" t="t" r="r" b="b"/>
            <a:pathLst>
              <a:path w="4771834" h="4097813">
                <a:moveTo>
                  <a:pt x="0" y="0"/>
                </a:moveTo>
                <a:lnTo>
                  <a:pt x="4771835" y="0"/>
                </a:lnTo>
                <a:lnTo>
                  <a:pt x="4771835" y="4097812"/>
                </a:lnTo>
                <a:lnTo>
                  <a:pt x="0" y="4097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구현 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4158" y="1864260"/>
            <a:ext cx="10159685" cy="5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시청자페이지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8381" y="2802473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회원가입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86682" y="2802473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로그인</a:t>
            </a:r>
          </a:p>
        </p:txBody>
      </p:sp>
      <p:sp>
        <p:nvSpPr>
          <p:cNvPr id="9" name="AutoShape 9"/>
          <p:cNvSpPr/>
          <p:nvPr/>
        </p:nvSpPr>
        <p:spPr>
          <a:xfrm>
            <a:off x="5928154" y="2931695"/>
            <a:ext cx="0" cy="69287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2674688" y="4407665"/>
            <a:ext cx="5106639" cy="3976795"/>
          </a:xfrm>
          <a:custGeom>
            <a:avLst/>
            <a:gdLst/>
            <a:ahLst/>
            <a:cxnLst/>
            <a:rect l="l" t="t" r="r" b="b"/>
            <a:pathLst>
              <a:path w="5106639" h="3976795">
                <a:moveTo>
                  <a:pt x="0" y="0"/>
                </a:moveTo>
                <a:lnTo>
                  <a:pt x="5106639" y="0"/>
                </a:lnTo>
                <a:lnTo>
                  <a:pt x="5106639" y="3976795"/>
                </a:lnTo>
                <a:lnTo>
                  <a:pt x="0" y="3976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267165" y="2802473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영상화면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2016455" y="2931695"/>
            <a:ext cx="0" cy="69287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9144000" y="2883225"/>
            <a:ext cx="0" cy="69287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672982" y="3455002"/>
            <a:ext cx="4150118" cy="6146983"/>
          </a:xfrm>
          <a:custGeom>
            <a:avLst/>
            <a:gdLst/>
            <a:ahLst/>
            <a:cxnLst/>
            <a:rect l="l" t="t" r="r" b="b"/>
            <a:pathLst>
              <a:path w="4150118" h="6146983">
                <a:moveTo>
                  <a:pt x="0" y="0"/>
                </a:moveTo>
                <a:lnTo>
                  <a:pt x="4150118" y="0"/>
                </a:lnTo>
                <a:lnTo>
                  <a:pt x="4150118" y="6146983"/>
                </a:lnTo>
                <a:lnTo>
                  <a:pt x="0" y="6146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12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867200" y="3456840"/>
            <a:ext cx="3857523" cy="6355120"/>
          </a:xfrm>
          <a:custGeom>
            <a:avLst/>
            <a:gdLst/>
            <a:ahLst/>
            <a:cxnLst/>
            <a:rect l="l" t="t" r="r" b="b"/>
            <a:pathLst>
              <a:path w="3857523" h="6355120">
                <a:moveTo>
                  <a:pt x="0" y="0"/>
                </a:moveTo>
                <a:lnTo>
                  <a:pt x="3857522" y="0"/>
                </a:lnTo>
                <a:lnTo>
                  <a:pt x="3857522" y="6355120"/>
                </a:lnTo>
                <a:lnTo>
                  <a:pt x="0" y="6355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397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구현 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158" y="1864260"/>
            <a:ext cx="10159685" cy="5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시청자페이지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2419" y="2673250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메인페이지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22997" y="2673250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 및 별점 페이지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9144000" y="2883225"/>
            <a:ext cx="0" cy="69287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039370" y="4209315"/>
            <a:ext cx="4771834" cy="4097813"/>
          </a:xfrm>
          <a:custGeom>
            <a:avLst/>
            <a:gdLst/>
            <a:ahLst/>
            <a:cxnLst/>
            <a:rect l="l" t="t" r="r" b="b"/>
            <a:pathLst>
              <a:path w="4771834" h="4097813">
                <a:moveTo>
                  <a:pt x="0" y="0"/>
                </a:moveTo>
                <a:lnTo>
                  <a:pt x="4771834" y="0"/>
                </a:lnTo>
                <a:lnTo>
                  <a:pt x="4771834" y="4097813"/>
                </a:lnTo>
                <a:lnTo>
                  <a:pt x="0" y="40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구현 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4158" y="1864260"/>
            <a:ext cx="10159685" cy="5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관리자페이지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39665" y="2920265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로그인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02703" y="2920265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관리자 관리페이지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02703" y="4631908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관리자 추가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02703" y="5291673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관리자 삭제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02703" y="5933591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관리자 조회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293465" y="3610100"/>
            <a:ext cx="13148423" cy="4914223"/>
          </a:xfrm>
          <a:custGeom>
            <a:avLst/>
            <a:gdLst/>
            <a:ahLst/>
            <a:cxnLst/>
            <a:rect l="l" t="t" r="r" b="b"/>
            <a:pathLst>
              <a:path w="13148423" h="4914223">
                <a:moveTo>
                  <a:pt x="0" y="0"/>
                </a:moveTo>
                <a:lnTo>
                  <a:pt x="13148424" y="0"/>
                </a:lnTo>
                <a:lnTo>
                  <a:pt x="13148424" y="4914223"/>
                </a:lnTo>
                <a:lnTo>
                  <a:pt x="0" y="4914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구현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64158" y="1864260"/>
            <a:ext cx="10159685" cy="5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관리자페이지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392" y="2950335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콘텐츠 관리 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9162" y="8999855"/>
            <a:ext cx="2809677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디자인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구현 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64158" y="1864260"/>
            <a:ext cx="10159685" cy="5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관리자페이지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62598" y="3610100"/>
            <a:ext cx="1483175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썸네일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제목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장르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영상길이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별점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클릭수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909"/>
              </a:lnSpc>
            </a:pP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                      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영상시청시간평균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계약기간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계약금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1392" y="2950335"/>
            <a:ext cx="377124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콘텐츠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관리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페이지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62598" y="4958047"/>
            <a:ext cx="4720939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데이터를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이용해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정렬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62598" y="5810693"/>
            <a:ext cx="8307506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영상선호도에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따른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재계약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버튼기능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909"/>
              </a:lnSpc>
            </a:pP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버튼을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누르면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재계약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기간이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오면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알림기능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62598" y="7158639"/>
            <a:ext cx="8307506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검색기능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62598" y="8011285"/>
            <a:ext cx="8307506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실시간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선호도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자동조회</a:t>
            </a:r>
            <a:r>
              <a:rPr lang="en-US" sz="3399" spc="-11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399" spc="-11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기능</a:t>
            </a:r>
            <a:endParaRPr lang="en-US" sz="3399" spc="-11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605816" y="2694401"/>
            <a:ext cx="1894503" cy="1894503"/>
          </a:xfrm>
          <a:custGeom>
            <a:avLst/>
            <a:gdLst/>
            <a:ahLst/>
            <a:cxnLst/>
            <a:rect l="l" t="t" r="r" b="b"/>
            <a:pathLst>
              <a:path w="1894503" h="1894503">
                <a:moveTo>
                  <a:pt x="0" y="0"/>
                </a:moveTo>
                <a:lnTo>
                  <a:pt x="1894502" y="0"/>
                </a:lnTo>
                <a:lnTo>
                  <a:pt x="1894502" y="1894502"/>
                </a:lnTo>
                <a:lnTo>
                  <a:pt x="0" y="189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5576263" y="2591196"/>
            <a:ext cx="6111742" cy="2100911"/>
          </a:xfrm>
          <a:custGeom>
            <a:avLst/>
            <a:gdLst/>
            <a:ahLst/>
            <a:cxnLst/>
            <a:rect l="l" t="t" r="r" b="b"/>
            <a:pathLst>
              <a:path w="6111742" h="2100911">
                <a:moveTo>
                  <a:pt x="0" y="0"/>
                </a:moveTo>
                <a:lnTo>
                  <a:pt x="6111742" y="0"/>
                </a:lnTo>
                <a:lnTo>
                  <a:pt x="6111742" y="2100912"/>
                </a:lnTo>
                <a:lnTo>
                  <a:pt x="0" y="2100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763949" y="2306597"/>
            <a:ext cx="2670109" cy="2670109"/>
          </a:xfrm>
          <a:custGeom>
            <a:avLst/>
            <a:gdLst/>
            <a:ahLst/>
            <a:cxnLst/>
            <a:rect l="l" t="t" r="r" b="b"/>
            <a:pathLst>
              <a:path w="2670109" h="2670109">
                <a:moveTo>
                  <a:pt x="0" y="0"/>
                </a:moveTo>
                <a:lnTo>
                  <a:pt x="2670110" y="0"/>
                </a:lnTo>
                <a:lnTo>
                  <a:pt x="2670110" y="2670110"/>
                </a:lnTo>
                <a:lnTo>
                  <a:pt x="0" y="2670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3184698" y="5777075"/>
            <a:ext cx="2772816" cy="2772816"/>
          </a:xfrm>
          <a:custGeom>
            <a:avLst/>
            <a:gdLst/>
            <a:ahLst/>
            <a:cxnLst/>
            <a:rect l="l" t="t" r="r" b="b"/>
            <a:pathLst>
              <a:path w="2772816" h="2772816">
                <a:moveTo>
                  <a:pt x="0" y="0"/>
                </a:moveTo>
                <a:lnTo>
                  <a:pt x="2772816" y="0"/>
                </a:lnTo>
                <a:lnTo>
                  <a:pt x="2772816" y="2772816"/>
                </a:lnTo>
                <a:lnTo>
                  <a:pt x="0" y="2772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589459" y="6261111"/>
            <a:ext cx="6981513" cy="1804745"/>
          </a:xfrm>
          <a:custGeom>
            <a:avLst/>
            <a:gdLst/>
            <a:ahLst/>
            <a:cxnLst/>
            <a:rect l="l" t="t" r="r" b="b"/>
            <a:pathLst>
              <a:path w="6981513" h="1804745">
                <a:moveTo>
                  <a:pt x="0" y="0"/>
                </a:moveTo>
                <a:lnTo>
                  <a:pt x="6981513" y="0"/>
                </a:lnTo>
                <a:lnTo>
                  <a:pt x="6981513" y="1804745"/>
                </a:lnTo>
                <a:lnTo>
                  <a:pt x="0" y="1804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개발 환경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88059" y="1814195"/>
            <a:ext cx="4415811" cy="58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6"/>
              </a:lnSpc>
              <a:spcBef>
                <a:spcPct val="0"/>
              </a:spcBef>
            </a:pPr>
            <a:r>
              <a:rPr lang="en-US" sz="3468" spc="-15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팀원 및 팀원별 역할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12426" y="3738991"/>
            <a:ext cx="4733899" cy="118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선정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주제와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유사한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제품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서비스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)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조사</a:t>
            </a:r>
            <a:endParaRPr lang="en-US" sz="2823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88059" y="3169790"/>
            <a:ext cx="4877206" cy="58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8"/>
              </a:lnSpc>
              <a:spcBef>
                <a:spcPct val="0"/>
              </a:spcBef>
            </a:pPr>
            <a:r>
              <a:rPr lang="en-US" sz="3470" spc="-15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 및 해당 주제 선정 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88059" y="6499352"/>
            <a:ext cx="4656995" cy="58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6"/>
              </a:lnSpc>
              <a:spcBef>
                <a:spcPct val="0"/>
              </a:spcBef>
            </a:pPr>
            <a:r>
              <a:rPr lang="en-US" sz="3468" spc="-15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예상 구현 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30711" y="1852872"/>
            <a:ext cx="3052600" cy="58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6"/>
              </a:lnSpc>
              <a:spcBef>
                <a:spcPct val="0"/>
              </a:spcBef>
            </a:pPr>
            <a:r>
              <a:rPr lang="en-US" sz="3468" spc="-15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팀 미팅 계획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01600" y="7734300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2095" y="1193911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12095" y="2539074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12095" y="5879068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54746" y="1224556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54746" y="3691366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  <a:r>
              <a:rPr lang="en-US" sz="9629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17" name="AutoShape 1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812426" y="4963591"/>
            <a:ext cx="4094459" cy="118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en-US" sz="2823" spc="-1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 제품(서비스)과의 차별성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12426" y="7068473"/>
            <a:ext cx="4094459" cy="57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en-US" sz="2823" spc="-1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개발 환경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12426" y="7679742"/>
            <a:ext cx="4094459" cy="57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en-US" sz="2823" spc="-1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목표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86548" y="2371552"/>
            <a:ext cx="4094459" cy="118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전체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수행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일정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823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  <a:r>
              <a:rPr lang="en-US" sz="2823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(Gantt Chart)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FB5810A9-34B4-59D4-EAB6-603A5C05E7A7}"/>
              </a:ext>
            </a:extLst>
          </p:cNvPr>
          <p:cNvSpPr txBox="1"/>
          <p:nvPr/>
        </p:nvSpPr>
        <p:spPr>
          <a:xfrm>
            <a:off x="12254746" y="7048500"/>
            <a:ext cx="886159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6.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5168192E-8004-AEF1-FE44-B6AB16B6E266}"/>
              </a:ext>
            </a:extLst>
          </p:cNvPr>
          <p:cNvSpPr txBox="1"/>
          <p:nvPr/>
        </p:nvSpPr>
        <p:spPr>
          <a:xfrm>
            <a:off x="12903711" y="4341210"/>
            <a:ext cx="3052600" cy="65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업무 분석서</a:t>
            </a:r>
            <a:endParaRPr lang="en-US" altLang="ko-KR" sz="3968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678E7-FD73-A1C6-DFA5-AE8292151235}"/>
              </a:ext>
            </a:extLst>
          </p:cNvPr>
          <p:cNvSpPr txBox="1"/>
          <p:nvPr/>
        </p:nvSpPr>
        <p:spPr>
          <a:xfrm>
            <a:off x="12039600" y="4900218"/>
            <a:ext cx="3185582" cy="245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조직구도</a:t>
            </a:r>
            <a:r>
              <a:rPr lang="en-US" altLang="ko-KR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업무배경도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z="1800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기능분해도</a:t>
            </a:r>
            <a:endParaRPr lang="en-US" altLang="ko-KR" sz="1800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엔터티</a:t>
            </a: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연관도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관계정의서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307AEC-A29E-0579-48AD-3F281D3F0C9F}"/>
              </a:ext>
            </a:extLst>
          </p:cNvPr>
          <p:cNvSpPr txBox="1"/>
          <p:nvPr/>
        </p:nvSpPr>
        <p:spPr>
          <a:xfrm>
            <a:off x="14340418" y="4845247"/>
            <a:ext cx="3185582" cy="245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프로세스 계층도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프로세서 정의서</a:t>
            </a:r>
            <a:r>
              <a:rPr lang="en-US" altLang="ko-KR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(+</a:t>
            </a: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명세서</a:t>
            </a:r>
            <a:r>
              <a:rPr lang="en-US" altLang="ko-KR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프로세서</a:t>
            </a:r>
            <a:r>
              <a:rPr lang="en-US" altLang="ko-KR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엔터티</a:t>
            </a: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매트릭스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09641" lvl="1" indent="-304821" algn="l">
              <a:lnSpc>
                <a:spcPts val="4800"/>
              </a:lnSpc>
              <a:buFont typeface="Arial"/>
              <a:buChar char="•"/>
            </a:pPr>
            <a:r>
              <a:rPr lang="ko-KR" altLang="en-US" spc="-12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엔터티</a:t>
            </a:r>
            <a:r>
              <a:rPr lang="ko-KR" altLang="en-US" spc="-12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연관도</a:t>
            </a:r>
            <a:endParaRPr lang="en-US" altLang="ko-KR" spc="-12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22018" y="3717850"/>
            <a:ext cx="10159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ko-KR" alt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회사가 운영되어야만</a:t>
            </a:r>
            <a:endParaRPr lang="en-US" altLang="ko-KR" sz="3399" spc="-112" dirty="0">
              <a:solidFill>
                <a:srgbClr val="191919"/>
              </a:solidFill>
              <a:latin typeface="윤고딕" panose="020B0600000101010101" charset="-127"/>
              <a:ea typeface="윤고딕" panose="020B0600000101010101" charset="-127"/>
              <a:cs typeface="윤고딕 Bold"/>
              <a:sym typeface="윤고딕 Bold"/>
            </a:endParaRPr>
          </a:p>
          <a:p>
            <a:pPr algn="ctr">
              <a:lnSpc>
                <a:spcPts val="3909"/>
              </a:lnSpc>
            </a:pPr>
            <a:r>
              <a:rPr lang="ko-KR" alt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소비자가</a:t>
            </a:r>
            <a:r>
              <a:rPr lang="en-US" altLang="ko-KR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 </a:t>
            </a:r>
            <a:r>
              <a:rPr lang="ko-KR" altLang="en-US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콘텐츠를 즐길 수 있다</a:t>
            </a:r>
            <a:r>
              <a:rPr lang="en-US" altLang="ko-KR" sz="3399" spc="-112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 Bold"/>
                <a:sym typeface="윤고딕 Bold"/>
              </a:rPr>
              <a:t>.</a:t>
            </a:r>
            <a:endParaRPr lang="en-US" sz="3399" spc="-112" dirty="0">
              <a:solidFill>
                <a:srgbClr val="191919"/>
              </a:solidFill>
              <a:latin typeface="윤고딕" panose="020B0600000101010101" charset="-127"/>
              <a:ea typeface="윤고딕" panose="020B0600000101010101" charset="-127"/>
              <a:cs typeface="윤고딕 Bold"/>
              <a:sym typeface="윤고딕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0EB2630-39AB-9C94-12B6-4A1E877B6D05}"/>
              </a:ext>
            </a:extLst>
          </p:cNvPr>
          <p:cNvSpPr txBox="1"/>
          <p:nvPr/>
        </p:nvSpPr>
        <p:spPr>
          <a:xfrm>
            <a:off x="3722018" y="5308673"/>
            <a:ext cx="10159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lnSpc>
                <a:spcPts val="3909"/>
              </a:lnSpc>
              <a:buFont typeface="Wingdings" panose="05000000000000000000" pitchFamily="2" charset="2"/>
              <a:buChar char="è"/>
            </a:pPr>
            <a:r>
              <a:rPr lang="ko-KR" altLang="en-US" sz="3399" spc="-112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관리자 친화적 환경이 오히려 소비자의 만족으로</a:t>
            </a:r>
            <a:endParaRPr lang="en-US" altLang="ko-KR" sz="3399" spc="-112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3909"/>
              </a:lnSpc>
            </a:pPr>
            <a:r>
              <a:rPr lang="ko-KR" altLang="en-US" sz="3399" spc="-112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이어질 수 있다</a:t>
            </a:r>
            <a:r>
              <a:rPr lang="en-US" altLang="ko-KR" sz="3399" spc="-112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팀 미팅 계획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1239858" y="4708518"/>
            <a:ext cx="16019442" cy="17777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504047" y="4505217"/>
            <a:ext cx="366931" cy="406603"/>
            <a:chOff x="0" y="0"/>
            <a:chExt cx="73349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3496" cy="812800"/>
            </a:xfrm>
            <a:custGeom>
              <a:avLst/>
              <a:gdLst/>
              <a:ahLst/>
              <a:cxnLst/>
              <a:rect l="l" t="t" r="r" b="b"/>
              <a:pathLst>
                <a:path w="733496" h="812800">
                  <a:moveTo>
                    <a:pt x="366748" y="0"/>
                  </a:moveTo>
                  <a:cubicBezTo>
                    <a:pt x="164199" y="0"/>
                    <a:pt x="0" y="181951"/>
                    <a:pt x="0" y="406400"/>
                  </a:cubicBezTo>
                  <a:cubicBezTo>
                    <a:pt x="0" y="630849"/>
                    <a:pt x="164199" y="812800"/>
                    <a:pt x="366748" y="812800"/>
                  </a:cubicBezTo>
                  <a:cubicBezTo>
                    <a:pt x="569297" y="812800"/>
                    <a:pt x="733496" y="630849"/>
                    <a:pt x="733496" y="406400"/>
                  </a:cubicBezTo>
                  <a:cubicBezTo>
                    <a:pt x="733496" y="181951"/>
                    <a:pt x="569297" y="0"/>
                    <a:pt x="366748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8765" y="28575"/>
              <a:ext cx="59596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87941" y="4505217"/>
            <a:ext cx="366931" cy="406603"/>
            <a:chOff x="0" y="0"/>
            <a:chExt cx="73349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3496" cy="812800"/>
            </a:xfrm>
            <a:custGeom>
              <a:avLst/>
              <a:gdLst/>
              <a:ahLst/>
              <a:cxnLst/>
              <a:rect l="l" t="t" r="r" b="b"/>
              <a:pathLst>
                <a:path w="733496" h="812800">
                  <a:moveTo>
                    <a:pt x="366748" y="0"/>
                  </a:moveTo>
                  <a:cubicBezTo>
                    <a:pt x="164199" y="0"/>
                    <a:pt x="0" y="181951"/>
                    <a:pt x="0" y="406400"/>
                  </a:cubicBezTo>
                  <a:cubicBezTo>
                    <a:pt x="0" y="630849"/>
                    <a:pt x="164199" y="812800"/>
                    <a:pt x="366748" y="812800"/>
                  </a:cubicBezTo>
                  <a:cubicBezTo>
                    <a:pt x="569297" y="812800"/>
                    <a:pt x="733496" y="630849"/>
                    <a:pt x="733496" y="406400"/>
                  </a:cubicBezTo>
                  <a:cubicBezTo>
                    <a:pt x="733496" y="181951"/>
                    <a:pt x="569297" y="0"/>
                    <a:pt x="366748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8765" y="28575"/>
              <a:ext cx="59596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71836" y="4505217"/>
            <a:ext cx="366931" cy="406603"/>
            <a:chOff x="0" y="0"/>
            <a:chExt cx="733496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3496" cy="812800"/>
            </a:xfrm>
            <a:custGeom>
              <a:avLst/>
              <a:gdLst/>
              <a:ahLst/>
              <a:cxnLst/>
              <a:rect l="l" t="t" r="r" b="b"/>
              <a:pathLst>
                <a:path w="733496" h="812800">
                  <a:moveTo>
                    <a:pt x="366748" y="0"/>
                  </a:moveTo>
                  <a:cubicBezTo>
                    <a:pt x="164199" y="0"/>
                    <a:pt x="0" y="181951"/>
                    <a:pt x="0" y="406400"/>
                  </a:cubicBezTo>
                  <a:cubicBezTo>
                    <a:pt x="0" y="630849"/>
                    <a:pt x="164199" y="812800"/>
                    <a:pt x="366748" y="812800"/>
                  </a:cubicBezTo>
                  <a:cubicBezTo>
                    <a:pt x="569297" y="812800"/>
                    <a:pt x="733496" y="630849"/>
                    <a:pt x="733496" y="406400"/>
                  </a:cubicBezTo>
                  <a:cubicBezTo>
                    <a:pt x="733496" y="181951"/>
                    <a:pt x="569297" y="0"/>
                    <a:pt x="366748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8765" y="28575"/>
              <a:ext cx="59596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55730" y="4505217"/>
            <a:ext cx="366931" cy="406603"/>
            <a:chOff x="0" y="0"/>
            <a:chExt cx="733496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33496" cy="812800"/>
            </a:xfrm>
            <a:custGeom>
              <a:avLst/>
              <a:gdLst/>
              <a:ahLst/>
              <a:cxnLst/>
              <a:rect l="l" t="t" r="r" b="b"/>
              <a:pathLst>
                <a:path w="733496" h="812800">
                  <a:moveTo>
                    <a:pt x="366748" y="0"/>
                  </a:moveTo>
                  <a:cubicBezTo>
                    <a:pt x="164199" y="0"/>
                    <a:pt x="0" y="181951"/>
                    <a:pt x="0" y="406400"/>
                  </a:cubicBezTo>
                  <a:cubicBezTo>
                    <a:pt x="0" y="630849"/>
                    <a:pt x="164199" y="812800"/>
                    <a:pt x="366748" y="812800"/>
                  </a:cubicBezTo>
                  <a:cubicBezTo>
                    <a:pt x="569297" y="812800"/>
                    <a:pt x="733496" y="630849"/>
                    <a:pt x="733496" y="406400"/>
                  </a:cubicBezTo>
                  <a:cubicBezTo>
                    <a:pt x="733496" y="181951"/>
                    <a:pt x="569297" y="0"/>
                    <a:pt x="366748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8765" y="28575"/>
              <a:ext cx="59596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04047" y="2624270"/>
            <a:ext cx="1015977" cy="208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28"/>
              </a:lnSpc>
              <a:spcBef>
                <a:spcPct val="0"/>
              </a:spcBef>
            </a:pPr>
            <a:r>
              <a:rPr lang="en-US" sz="12234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79420" y="2624270"/>
            <a:ext cx="1015977" cy="208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28"/>
              </a:lnSpc>
              <a:spcBef>
                <a:spcPct val="0"/>
              </a:spcBef>
            </a:pPr>
            <a:r>
              <a:rPr lang="en-US" sz="12234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63315" y="2624270"/>
            <a:ext cx="1015977" cy="208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28"/>
              </a:lnSpc>
              <a:spcBef>
                <a:spcPct val="0"/>
              </a:spcBef>
            </a:pPr>
            <a:r>
              <a:rPr lang="en-US" sz="12234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41492" y="2624270"/>
            <a:ext cx="1015977" cy="208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28"/>
              </a:lnSpc>
              <a:spcBef>
                <a:spcPct val="0"/>
              </a:spcBef>
            </a:pPr>
            <a:r>
              <a:rPr lang="en-US" sz="12234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0399" y="5422779"/>
            <a:ext cx="3254849" cy="49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 페이지 만들기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91879" y="5422779"/>
            <a:ext cx="3254849" cy="49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설계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17867" y="5422779"/>
            <a:ext cx="3254849" cy="49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연결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86487" y="5422779"/>
            <a:ext cx="3256474" cy="49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1"/>
              </a:lnSpc>
              <a:spcBef>
                <a:spcPct val="0"/>
              </a:spcBef>
            </a:pPr>
            <a:r>
              <a:rPr lang="en-US" sz="2872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 테스트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팀 미팅 계획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2287" y="5947274"/>
            <a:ext cx="3254849" cy="100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</a:pPr>
            <a:r>
              <a:rPr lang="en-US" sz="2871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9월 24일 - 10월 12일</a:t>
            </a:r>
          </a:p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 2회 미팅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91879" y="5947274"/>
            <a:ext cx="3254849" cy="100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</a:pPr>
            <a:r>
              <a:rPr lang="en-US" sz="2871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10월 14일 - 10월 27일</a:t>
            </a:r>
          </a:p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 2회 </a:t>
            </a:r>
            <a:r>
              <a:rPr lang="en-US" sz="2871" spc="-114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미팅</a:t>
            </a:r>
            <a:endParaRPr lang="en-US" sz="2871" spc="-114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017867" y="5947274"/>
            <a:ext cx="3254849" cy="100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</a:pPr>
            <a:r>
              <a:rPr lang="en-US" sz="2871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10월 8일 - 11월 10일</a:t>
            </a:r>
          </a:p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 spc="-114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 2회 </a:t>
            </a:r>
            <a:r>
              <a:rPr lang="en-US" sz="2871" spc="-114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미팅</a:t>
            </a:r>
            <a:endParaRPr lang="en-US" sz="2871" spc="-114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386487" y="5956333"/>
            <a:ext cx="3256474" cy="100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1"/>
              </a:lnSpc>
            </a:pPr>
            <a:r>
              <a:rPr lang="en-US" sz="2872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11월 11일 - 11월 24일</a:t>
            </a:r>
          </a:p>
          <a:p>
            <a:pPr algn="ctr">
              <a:lnSpc>
                <a:spcPts val="4021"/>
              </a:lnSpc>
              <a:spcBef>
                <a:spcPct val="0"/>
              </a:spcBef>
            </a:pPr>
            <a:r>
              <a:rPr lang="en-US" sz="2872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 2회 </a:t>
            </a:r>
            <a:r>
              <a:rPr lang="ko-KR" altLang="en-US" sz="2872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미팅</a:t>
            </a:r>
            <a:endParaRPr lang="en-US" sz="2872" spc="-114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16039625" y="4505217"/>
            <a:ext cx="366931" cy="406603"/>
            <a:chOff x="0" y="0"/>
            <a:chExt cx="733496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33496" cy="812800"/>
            </a:xfrm>
            <a:custGeom>
              <a:avLst/>
              <a:gdLst/>
              <a:ahLst/>
              <a:cxnLst/>
              <a:rect l="l" t="t" r="r" b="b"/>
              <a:pathLst>
                <a:path w="733496" h="812800">
                  <a:moveTo>
                    <a:pt x="366748" y="0"/>
                  </a:moveTo>
                  <a:cubicBezTo>
                    <a:pt x="164199" y="0"/>
                    <a:pt x="0" y="181951"/>
                    <a:pt x="0" y="406400"/>
                  </a:cubicBezTo>
                  <a:cubicBezTo>
                    <a:pt x="0" y="630849"/>
                    <a:pt x="164199" y="812800"/>
                    <a:pt x="366748" y="812800"/>
                  </a:cubicBezTo>
                  <a:cubicBezTo>
                    <a:pt x="569297" y="812800"/>
                    <a:pt x="733496" y="630849"/>
                    <a:pt x="733496" y="406400"/>
                  </a:cubicBezTo>
                  <a:cubicBezTo>
                    <a:pt x="733496" y="181951"/>
                    <a:pt x="569297" y="0"/>
                    <a:pt x="366748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8765" y="28575"/>
              <a:ext cx="59596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6039625" y="2642047"/>
            <a:ext cx="1015977" cy="208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28"/>
              </a:lnSpc>
              <a:spcBef>
                <a:spcPct val="0"/>
              </a:spcBef>
            </a:pPr>
            <a:r>
              <a:rPr lang="en-US" sz="12234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643562" y="5432304"/>
            <a:ext cx="3235339" cy="48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2854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코드 수정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43562" y="5962395"/>
            <a:ext cx="3235339" cy="98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854" spc="-114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11월 25일 - 12월 8일</a:t>
            </a:r>
          </a:p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2854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 2회 </a:t>
            </a:r>
            <a:r>
              <a:rPr lang="ko-KR" altLang="en-US" sz="2854" spc="-114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미팅</a:t>
            </a:r>
            <a:endParaRPr lang="en-US" sz="2854" spc="-114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969940" y="2195570"/>
            <a:ext cx="8348120" cy="5895860"/>
          </a:xfrm>
          <a:custGeom>
            <a:avLst/>
            <a:gdLst/>
            <a:ahLst/>
            <a:cxnLst/>
            <a:rect l="l" t="t" r="r" b="b"/>
            <a:pathLst>
              <a:path w="8348120" h="5895860">
                <a:moveTo>
                  <a:pt x="0" y="0"/>
                </a:moveTo>
                <a:lnTo>
                  <a:pt x="8348120" y="0"/>
                </a:lnTo>
                <a:lnTo>
                  <a:pt x="8348120" y="5895860"/>
                </a:lnTo>
                <a:lnTo>
                  <a:pt x="0" y="589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80936" y="935482"/>
            <a:ext cx="4968832" cy="108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프로젝트 전체 수행 일정 계획</a:t>
            </a:r>
          </a:p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(Gantt Chart)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514600" y="2373199"/>
            <a:ext cx="14231251" cy="4912206"/>
            <a:chOff x="0" y="-101951"/>
            <a:chExt cx="3748148" cy="12937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48148" cy="1179450"/>
            </a:xfrm>
            <a:custGeom>
              <a:avLst/>
              <a:gdLst/>
              <a:ahLst/>
              <a:cxnLst/>
              <a:rect l="l" t="t" r="r" b="b"/>
              <a:pathLst>
                <a:path w="3748148" h="1179450">
                  <a:moveTo>
                    <a:pt x="18496" y="0"/>
                  </a:moveTo>
                  <a:lnTo>
                    <a:pt x="3729652" y="0"/>
                  </a:lnTo>
                  <a:cubicBezTo>
                    <a:pt x="3734558" y="0"/>
                    <a:pt x="3739262" y="1949"/>
                    <a:pt x="3742731" y="5417"/>
                  </a:cubicBezTo>
                  <a:cubicBezTo>
                    <a:pt x="3746200" y="8886"/>
                    <a:pt x="3748148" y="13591"/>
                    <a:pt x="3748148" y="18496"/>
                  </a:cubicBezTo>
                  <a:lnTo>
                    <a:pt x="3748148" y="1160953"/>
                  </a:lnTo>
                  <a:cubicBezTo>
                    <a:pt x="3748148" y="1165859"/>
                    <a:pt x="3746200" y="1170564"/>
                    <a:pt x="3742731" y="1174032"/>
                  </a:cubicBezTo>
                  <a:cubicBezTo>
                    <a:pt x="3739262" y="1177501"/>
                    <a:pt x="3734558" y="1179450"/>
                    <a:pt x="3729652" y="1179450"/>
                  </a:cubicBezTo>
                  <a:lnTo>
                    <a:pt x="18496" y="1179450"/>
                  </a:lnTo>
                  <a:cubicBezTo>
                    <a:pt x="13591" y="1179450"/>
                    <a:pt x="8886" y="1177501"/>
                    <a:pt x="5417" y="1174032"/>
                  </a:cubicBezTo>
                  <a:cubicBezTo>
                    <a:pt x="1949" y="1170564"/>
                    <a:pt x="0" y="1165859"/>
                    <a:pt x="0" y="1160953"/>
                  </a:cubicBezTo>
                  <a:lnTo>
                    <a:pt x="0" y="18496"/>
                  </a:lnTo>
                  <a:cubicBezTo>
                    <a:pt x="0" y="13591"/>
                    <a:pt x="1949" y="8886"/>
                    <a:pt x="5417" y="5417"/>
                  </a:cubicBezTo>
                  <a:cubicBezTo>
                    <a:pt x="8886" y="1949"/>
                    <a:pt x="13591" y="0"/>
                    <a:pt x="1849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1951"/>
              <a:ext cx="3748148" cy="129375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l">
                <a:lnSpc>
                  <a:spcPts val="6579"/>
                </a:lnSpc>
              </a:pPr>
              <a:r>
                <a:rPr lang="en-US" sz="4699" b="1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Arimo Bold"/>
                  <a:sym typeface="Arimo Bold"/>
                </a:rPr>
                <a:t>관리자</a:t>
              </a:r>
              <a:r>
                <a:rPr lang="en-US" sz="4699" b="1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Arimo Bold"/>
                  <a:sym typeface="Arimo Bold"/>
                </a:rPr>
                <a:t> </a:t>
              </a:r>
              <a:r>
                <a:rPr lang="en-US" sz="4699" b="1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Arimo Bold"/>
                  <a:sym typeface="Arimo Bold"/>
                </a:rPr>
                <a:t>중심</a:t>
              </a:r>
              <a:r>
                <a:rPr lang="en-US" sz="4699" b="1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Arimo Bold"/>
                  <a:sym typeface="Arimo Bold"/>
                </a:rPr>
                <a:t> 웹 </a:t>
              </a:r>
              <a:r>
                <a:rPr lang="en-US" sz="4699" b="1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Arimo Bold"/>
                  <a:sym typeface="Arimo Bold"/>
                </a:rPr>
                <a:t>구성</a:t>
              </a:r>
              <a:endParaRPr lang="en-US" sz="4699" b="1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Arimo Bold"/>
                <a:sym typeface="Arimo Bold"/>
              </a:endParaRPr>
            </a:p>
            <a:p>
              <a:pPr marL="1014722" lvl="1" indent="-507361" algn="l">
                <a:lnSpc>
                  <a:spcPts val="6579"/>
                </a:lnSpc>
                <a:buFont typeface="Arial"/>
                <a:buChar char="•"/>
              </a:pP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시청자의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선택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시간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단축</a:t>
              </a:r>
              <a:endParaRPr lang="en-US" sz="469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  <a:cs typeface="Arimo"/>
                <a:sym typeface="Arimo"/>
              </a:endParaRPr>
            </a:p>
            <a:p>
              <a:pPr marL="1014722" lvl="1" indent="-507361" algn="l">
                <a:lnSpc>
                  <a:spcPts val="6579"/>
                </a:lnSpc>
                <a:buFont typeface="Arial"/>
                <a:buChar char="•"/>
              </a:pP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불필요한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콘텐츠와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지출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감소</a:t>
              </a:r>
              <a:endParaRPr lang="en-US" sz="469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  <a:cs typeface="Arimo"/>
                <a:sym typeface="Arimo"/>
              </a:endParaRPr>
            </a:p>
            <a:p>
              <a:pPr marL="1014722" lvl="1" indent="-507361" algn="l">
                <a:lnSpc>
                  <a:spcPts val="6579"/>
                </a:lnSpc>
                <a:buFont typeface="Arial"/>
                <a:buChar char="•"/>
              </a:pPr>
              <a:r>
                <a:rPr lang="ko-KR" alt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향후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데이터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마이닝으로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비관리자도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                     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콘텐츠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관리</a:t>
              </a:r>
              <a:r>
                <a:rPr lang="en-US" sz="4699" dirty="0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윤고딕" panose="020B0600000101010101" charset="-127"/>
                  <a:ea typeface="윤고딕" panose="020B0600000101010101" charset="-127"/>
                  <a:cs typeface="Arimo"/>
                  <a:sym typeface="Arimo"/>
                </a:rPr>
                <a:t>가능성</a:t>
              </a:r>
              <a:endParaRPr lang="en-US" sz="469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  <a:cs typeface="Arimo"/>
                <a:sym typeface="Arimo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0936" y="935482"/>
            <a:ext cx="2503068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결론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9E64BD27-A630-A8AD-D1D1-7DB245C4DC18}"/>
              </a:ext>
            </a:extLst>
          </p:cNvPr>
          <p:cNvSpPr txBox="1"/>
          <p:nvPr/>
        </p:nvSpPr>
        <p:spPr>
          <a:xfrm>
            <a:off x="5638800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업무 분석서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141398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/>
        </p:nvSpPr>
        <p:spPr>
          <a:xfrm>
            <a:off x="6525864" y="822201"/>
            <a:ext cx="3582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1688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1. 업무배경도</a:t>
            </a:r>
            <a:endParaRPr sz="1238"/>
          </a:p>
        </p:txBody>
      </p:sp>
      <p:sp>
        <p:nvSpPr>
          <p:cNvPr id="145" name="Google Shape;145;p15"/>
          <p:cNvSpPr txBox="1"/>
          <p:nvPr/>
        </p:nvSpPr>
        <p:spPr>
          <a:xfrm>
            <a:off x="7763087" y="1497657"/>
            <a:ext cx="2708775" cy="504563"/>
          </a:xfrm>
          <a:prstGeom prst="rect">
            <a:avLst/>
          </a:prstGeom>
          <a:solidFill>
            <a:srgbClr val="0099FF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lt1"/>
              </a:buClr>
              <a:buSzPts val="1500"/>
            </a:pPr>
            <a:r>
              <a:rPr lang="en" sz="1688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조    직    구    조</a:t>
            </a:r>
            <a:endParaRPr sz="1238"/>
          </a:p>
        </p:txBody>
      </p:sp>
      <p:sp>
        <p:nvSpPr>
          <p:cNvPr id="146" name="Google Shape;146;p15"/>
          <p:cNvSpPr txBox="1"/>
          <p:nvPr/>
        </p:nvSpPr>
        <p:spPr>
          <a:xfrm>
            <a:off x="8038370" y="2598127"/>
            <a:ext cx="2158236" cy="374222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CEO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(대표)</a:t>
            </a:r>
            <a:endParaRPr sz="1238"/>
          </a:p>
        </p:txBody>
      </p:sp>
      <p:sp>
        <p:nvSpPr>
          <p:cNvPr id="147" name="Google Shape;147;p15"/>
          <p:cNvSpPr txBox="1"/>
          <p:nvPr/>
        </p:nvSpPr>
        <p:spPr>
          <a:xfrm>
            <a:off x="8038370" y="3348221"/>
            <a:ext cx="2158236" cy="374222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238" b="1"/>
              <a:t>총괄 임원, 고문</a:t>
            </a:r>
            <a:endParaRPr sz="1238" b="1"/>
          </a:p>
        </p:txBody>
      </p:sp>
      <p:cxnSp>
        <p:nvCxnSpPr>
          <p:cNvPr id="148" name="Google Shape;148;p15"/>
          <p:cNvCxnSpPr/>
          <p:nvPr/>
        </p:nvCxnSpPr>
        <p:spPr>
          <a:xfrm>
            <a:off x="9124857" y="2972349"/>
            <a:ext cx="0" cy="375872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9" name="Google Shape;149;p15"/>
          <p:cNvCxnSpPr/>
          <p:nvPr/>
        </p:nvCxnSpPr>
        <p:spPr>
          <a:xfrm>
            <a:off x="9124857" y="3722443"/>
            <a:ext cx="0" cy="60172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0" name="Google Shape;150;p15"/>
          <p:cNvCxnSpPr/>
          <p:nvPr/>
        </p:nvCxnSpPr>
        <p:spPr>
          <a:xfrm>
            <a:off x="6965275" y="3988631"/>
            <a:ext cx="4408088" cy="1113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1" name="Google Shape;151;p15"/>
          <p:cNvCxnSpPr/>
          <p:nvPr/>
        </p:nvCxnSpPr>
        <p:spPr>
          <a:xfrm>
            <a:off x="7860193" y="4022481"/>
            <a:ext cx="0" cy="30168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2" name="Google Shape;152;p15"/>
          <p:cNvCxnSpPr/>
          <p:nvPr/>
        </p:nvCxnSpPr>
        <p:spPr>
          <a:xfrm>
            <a:off x="10408278" y="4022481"/>
            <a:ext cx="0" cy="30168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53" name="Google Shape;153;p15"/>
          <p:cNvSpPr txBox="1"/>
          <p:nvPr/>
        </p:nvSpPr>
        <p:spPr>
          <a:xfrm>
            <a:off x="7618840" y="4324162"/>
            <a:ext cx="963900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개발팀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endParaRPr sz="1238"/>
          </a:p>
        </p:txBody>
      </p:sp>
      <p:sp>
        <p:nvSpPr>
          <p:cNvPr id="154" name="Google Shape;154;p15"/>
          <p:cNvSpPr txBox="1"/>
          <p:nvPr/>
        </p:nvSpPr>
        <p:spPr>
          <a:xfrm>
            <a:off x="8711961" y="4324162"/>
            <a:ext cx="963900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관리팀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endParaRPr sz="1238"/>
          </a:p>
        </p:txBody>
      </p:sp>
      <p:sp>
        <p:nvSpPr>
          <p:cNvPr id="155" name="Google Shape;155;p15"/>
          <p:cNvSpPr txBox="1"/>
          <p:nvPr/>
        </p:nvSpPr>
        <p:spPr>
          <a:xfrm>
            <a:off x="9814314" y="4324162"/>
            <a:ext cx="963900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컨텐츠팀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endParaRPr sz="1238"/>
          </a:p>
        </p:txBody>
      </p:sp>
      <p:sp>
        <p:nvSpPr>
          <p:cNvPr id="156" name="Google Shape;156;p15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업무배경도</a:t>
            </a:r>
            <a:endParaRPr sz="1238"/>
          </a:p>
        </p:txBody>
      </p:sp>
      <p:grpSp>
        <p:nvGrpSpPr>
          <p:cNvPr id="159" name="Google Shape;159;p15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160" name="Google Shape;160;p15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업무배경도</a:t>
              </a:r>
              <a:endParaRPr sz="1238"/>
            </a:p>
          </p:txBody>
        </p:sp>
      </p:grpSp>
      <p:sp>
        <p:nvSpPr>
          <p:cNvPr id="162" name="Google Shape;162;p15"/>
          <p:cNvSpPr/>
          <p:nvPr/>
        </p:nvSpPr>
        <p:spPr>
          <a:xfrm>
            <a:off x="11522898" y="9179170"/>
            <a:ext cx="450135" cy="4747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05000" y="60000"/>
                </a:moveTo>
                <a:lnTo>
                  <a:pt x="15000" y="17336"/>
                </a:lnTo>
                <a:lnTo>
                  <a:pt x="15000" y="102664"/>
                </a:lnTo>
                <a:close/>
              </a:path>
              <a:path w="120000" h="120000" fill="darken" extrusionOk="0">
                <a:moveTo>
                  <a:pt x="105000" y="60000"/>
                </a:moveTo>
                <a:lnTo>
                  <a:pt x="15000" y="17336"/>
                </a:lnTo>
                <a:lnTo>
                  <a:pt x="15000" y="102664"/>
                </a:lnTo>
                <a:close/>
              </a:path>
              <a:path w="120000" h="120000" fill="none" extrusionOk="0">
                <a:moveTo>
                  <a:pt x="105000" y="60000"/>
                </a:moveTo>
                <a:lnTo>
                  <a:pt x="15000" y="102664"/>
                </a:lnTo>
                <a:lnTo>
                  <a:pt x="15000" y="17336"/>
                </a:ln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10856770" y="4324247"/>
            <a:ext cx="963563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기술 지원팀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endParaRPr sz="1238"/>
          </a:p>
        </p:txBody>
      </p:sp>
      <p:sp>
        <p:nvSpPr>
          <p:cNvPr id="164" name="Google Shape;164;p15"/>
          <p:cNvSpPr txBox="1"/>
          <p:nvPr/>
        </p:nvSpPr>
        <p:spPr>
          <a:xfrm>
            <a:off x="6525849" y="4324247"/>
            <a:ext cx="963563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계약팀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endParaRPr sz="1238"/>
          </a:p>
        </p:txBody>
      </p:sp>
      <p:cxnSp>
        <p:nvCxnSpPr>
          <p:cNvPr id="165" name="Google Shape;165;p15"/>
          <p:cNvCxnSpPr/>
          <p:nvPr/>
        </p:nvCxnSpPr>
        <p:spPr>
          <a:xfrm>
            <a:off x="6960080" y="4022452"/>
            <a:ext cx="0" cy="3017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66" name="Google Shape;166;p15"/>
          <p:cNvCxnSpPr/>
          <p:nvPr/>
        </p:nvCxnSpPr>
        <p:spPr>
          <a:xfrm>
            <a:off x="11338552" y="4022452"/>
            <a:ext cx="0" cy="3017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67" name="Google Shape;167;p15"/>
          <p:cNvSpPr txBox="1"/>
          <p:nvPr/>
        </p:nvSpPr>
        <p:spPr>
          <a:xfrm>
            <a:off x="6525850" y="4980221"/>
            <a:ext cx="963563" cy="2420213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 관리자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법무 담당자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분석가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238"/>
          </a:p>
        </p:txBody>
      </p:sp>
      <p:sp>
        <p:nvSpPr>
          <p:cNvPr id="168" name="Google Shape;168;p15"/>
          <p:cNvSpPr txBox="1"/>
          <p:nvPr/>
        </p:nvSpPr>
        <p:spPr>
          <a:xfrm>
            <a:off x="7619013" y="4980234"/>
            <a:ext cx="963563" cy="3147863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프론트엔드 개발자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백엔드 개발자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데이터 베이스 관리자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QA 엔지니어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238"/>
          </a:p>
        </p:txBody>
      </p:sp>
      <p:sp>
        <p:nvSpPr>
          <p:cNvPr id="169" name="Google Shape;169;p15"/>
          <p:cNvSpPr txBox="1"/>
          <p:nvPr/>
        </p:nvSpPr>
        <p:spPr>
          <a:xfrm>
            <a:off x="8712175" y="4980234"/>
            <a:ext cx="963563" cy="2420213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인사 담당자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재무 담당자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고객 지원 담당자</a:t>
            </a:r>
            <a:endParaRPr sz="1238"/>
          </a:p>
        </p:txBody>
      </p:sp>
      <p:sp>
        <p:nvSpPr>
          <p:cNvPr id="170" name="Google Shape;170;p15"/>
          <p:cNvSpPr txBox="1"/>
          <p:nvPr/>
        </p:nvSpPr>
        <p:spPr>
          <a:xfrm>
            <a:off x="9805338" y="5016037"/>
            <a:ext cx="963563" cy="2420213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관리자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제작자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마케팅 담당자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238"/>
          </a:p>
        </p:txBody>
      </p:sp>
      <p:sp>
        <p:nvSpPr>
          <p:cNvPr id="171" name="Google Shape;171;p15"/>
          <p:cNvSpPr txBox="1"/>
          <p:nvPr/>
        </p:nvSpPr>
        <p:spPr>
          <a:xfrm>
            <a:off x="10954047" y="5016037"/>
            <a:ext cx="963563" cy="2420213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시스템 엔지니어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네트워크 관리자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기술 지원 전문가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endParaRPr sz="1238"/>
          </a:p>
        </p:txBody>
      </p:sp>
      <p:sp>
        <p:nvSpPr>
          <p:cNvPr id="172" name="Google Shape;172;p15"/>
          <p:cNvSpPr txBox="1"/>
          <p:nvPr/>
        </p:nvSpPr>
        <p:spPr>
          <a:xfrm>
            <a:off x="6525837" y="9108562"/>
            <a:ext cx="2267663" cy="44988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유저, 컨텐츠 소비자</a:t>
            </a:r>
            <a:endParaRPr sz="1238"/>
          </a:p>
        </p:txBody>
      </p:sp>
      <p:sp>
        <p:nvSpPr>
          <p:cNvPr id="173" name="Google Shape;173;p15"/>
          <p:cNvSpPr/>
          <p:nvPr/>
        </p:nvSpPr>
        <p:spPr>
          <a:xfrm>
            <a:off x="10898624" y="8974789"/>
            <a:ext cx="514350" cy="712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60000" y="27498"/>
                </a:moveTo>
                <a:lnTo>
                  <a:pt x="15000" y="60000"/>
                </a:lnTo>
                <a:lnTo>
                  <a:pt x="26250" y="60000"/>
                </a:lnTo>
                <a:lnTo>
                  <a:pt x="26250" y="92502"/>
                </a:lnTo>
                <a:lnTo>
                  <a:pt x="93750" y="92502"/>
                </a:lnTo>
                <a:lnTo>
                  <a:pt x="93750" y="60000"/>
                </a:lnTo>
                <a:lnTo>
                  <a:pt x="105000" y="60000"/>
                </a:lnTo>
                <a:lnTo>
                  <a:pt x="88125" y="47812"/>
                </a:lnTo>
                <a:lnTo>
                  <a:pt x="88125" y="31560"/>
                </a:lnTo>
                <a:lnTo>
                  <a:pt x="76875" y="31560"/>
                </a:lnTo>
                <a:lnTo>
                  <a:pt x="76875" y="39686"/>
                </a:lnTo>
                <a:close/>
              </a:path>
              <a:path w="120000" h="120000" fill="darkenLess" extrusionOk="0">
                <a:moveTo>
                  <a:pt x="88125" y="47812"/>
                </a:moveTo>
                <a:lnTo>
                  <a:pt x="88125" y="31560"/>
                </a:lnTo>
                <a:lnTo>
                  <a:pt x="76875" y="31560"/>
                </a:lnTo>
                <a:lnTo>
                  <a:pt x="76875" y="39686"/>
                </a:lnTo>
                <a:close/>
                <a:moveTo>
                  <a:pt x="26250" y="60000"/>
                </a:moveTo>
                <a:lnTo>
                  <a:pt x="26250" y="92502"/>
                </a:lnTo>
                <a:lnTo>
                  <a:pt x="54375" y="92502"/>
                </a:lnTo>
                <a:lnTo>
                  <a:pt x="54375" y="76251"/>
                </a:lnTo>
                <a:lnTo>
                  <a:pt x="65625" y="76251"/>
                </a:lnTo>
                <a:lnTo>
                  <a:pt x="65625" y="92502"/>
                </a:lnTo>
                <a:lnTo>
                  <a:pt x="93750" y="92502"/>
                </a:lnTo>
                <a:lnTo>
                  <a:pt x="93750" y="60000"/>
                </a:lnTo>
                <a:close/>
              </a:path>
              <a:path w="120000" h="120000" fill="darken" extrusionOk="0">
                <a:moveTo>
                  <a:pt x="60000" y="27498"/>
                </a:moveTo>
                <a:lnTo>
                  <a:pt x="15000" y="60000"/>
                </a:lnTo>
                <a:lnTo>
                  <a:pt x="105000" y="60000"/>
                </a:lnTo>
                <a:close/>
                <a:moveTo>
                  <a:pt x="54375" y="76251"/>
                </a:moveTo>
                <a:lnTo>
                  <a:pt x="65625" y="76251"/>
                </a:lnTo>
                <a:lnTo>
                  <a:pt x="65625" y="92502"/>
                </a:lnTo>
                <a:lnTo>
                  <a:pt x="54375" y="92502"/>
                </a:lnTo>
                <a:close/>
              </a:path>
              <a:path w="120000" h="120000" fill="none" extrusionOk="0">
                <a:moveTo>
                  <a:pt x="60000" y="27498"/>
                </a:moveTo>
                <a:lnTo>
                  <a:pt x="76875" y="39686"/>
                </a:lnTo>
                <a:lnTo>
                  <a:pt x="76875" y="31560"/>
                </a:lnTo>
                <a:lnTo>
                  <a:pt x="88125" y="31560"/>
                </a:lnTo>
                <a:lnTo>
                  <a:pt x="88125" y="47812"/>
                </a:lnTo>
                <a:lnTo>
                  <a:pt x="105000" y="60000"/>
                </a:lnTo>
                <a:lnTo>
                  <a:pt x="93750" y="60000"/>
                </a:lnTo>
                <a:lnTo>
                  <a:pt x="93750" y="92502"/>
                </a:lnTo>
                <a:lnTo>
                  <a:pt x="26250" y="92502"/>
                </a:lnTo>
                <a:lnTo>
                  <a:pt x="26250" y="60000"/>
                </a:lnTo>
                <a:lnTo>
                  <a:pt x="15000" y="60000"/>
                </a:lnTo>
                <a:close/>
                <a:moveTo>
                  <a:pt x="76875" y="39686"/>
                </a:moveTo>
                <a:lnTo>
                  <a:pt x="88125" y="47812"/>
                </a:lnTo>
                <a:moveTo>
                  <a:pt x="93750" y="60000"/>
                </a:moveTo>
                <a:lnTo>
                  <a:pt x="26250" y="60000"/>
                </a:lnTo>
                <a:moveTo>
                  <a:pt x="54375" y="92502"/>
                </a:moveTo>
                <a:lnTo>
                  <a:pt x="54375" y="76251"/>
                </a:lnTo>
                <a:lnTo>
                  <a:pt x="65625" y="76251"/>
                </a:lnTo>
                <a:lnTo>
                  <a:pt x="65625" y="92502"/>
                </a:lnTo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6734962" y="7606547"/>
            <a:ext cx="450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1688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•••</a:t>
            </a:r>
            <a:endParaRPr sz="1238"/>
          </a:p>
        </p:txBody>
      </p:sp>
      <p:sp>
        <p:nvSpPr>
          <p:cNvPr id="175" name="Google Shape;175;p15"/>
          <p:cNvSpPr txBox="1"/>
          <p:nvPr/>
        </p:nvSpPr>
        <p:spPr>
          <a:xfrm>
            <a:off x="7875684" y="8241975"/>
            <a:ext cx="450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1688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•••</a:t>
            </a:r>
            <a:endParaRPr sz="1238"/>
          </a:p>
        </p:txBody>
      </p:sp>
      <p:sp>
        <p:nvSpPr>
          <p:cNvPr id="176" name="Google Shape;176;p15"/>
          <p:cNvSpPr txBox="1"/>
          <p:nvPr/>
        </p:nvSpPr>
        <p:spPr>
          <a:xfrm>
            <a:off x="8923860" y="7606631"/>
            <a:ext cx="450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1688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•••</a:t>
            </a:r>
            <a:endParaRPr sz="1238"/>
          </a:p>
        </p:txBody>
      </p:sp>
      <p:sp>
        <p:nvSpPr>
          <p:cNvPr id="177" name="Google Shape;177;p15"/>
          <p:cNvSpPr txBox="1"/>
          <p:nvPr/>
        </p:nvSpPr>
        <p:spPr>
          <a:xfrm>
            <a:off x="10062009" y="7606631"/>
            <a:ext cx="450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1688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•••</a:t>
            </a:r>
            <a:endParaRPr sz="1238"/>
          </a:p>
        </p:txBody>
      </p:sp>
      <p:sp>
        <p:nvSpPr>
          <p:cNvPr id="178" name="Google Shape;178;p15"/>
          <p:cNvSpPr txBox="1"/>
          <p:nvPr/>
        </p:nvSpPr>
        <p:spPr>
          <a:xfrm>
            <a:off x="11200143" y="7606547"/>
            <a:ext cx="450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1688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•••</a:t>
            </a:r>
            <a:endParaRPr sz="1238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/>
          <p:nvPr/>
        </p:nvSpPr>
        <p:spPr>
          <a:xfrm>
            <a:off x="6759682" y="3278023"/>
            <a:ext cx="4767863" cy="15619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ctr"/>
            <a:endParaRPr sz="2025"/>
          </a:p>
        </p:txBody>
      </p:sp>
      <p:sp>
        <p:nvSpPr>
          <p:cNvPr id="185" name="Google Shape;185;p16"/>
          <p:cNvSpPr txBox="1"/>
          <p:nvPr/>
        </p:nvSpPr>
        <p:spPr>
          <a:xfrm>
            <a:off x="7613350" y="960259"/>
            <a:ext cx="2708775" cy="504563"/>
          </a:xfrm>
          <a:prstGeom prst="rect">
            <a:avLst/>
          </a:prstGeom>
          <a:solidFill>
            <a:srgbClr val="0099FF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lt1"/>
              </a:buClr>
              <a:buSzPts val="1500"/>
            </a:pPr>
            <a:r>
              <a:rPr lang="en" sz="1688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업  무   배  경  도</a:t>
            </a:r>
            <a:endParaRPr sz="1238"/>
          </a:p>
        </p:txBody>
      </p:sp>
      <p:sp>
        <p:nvSpPr>
          <p:cNvPr id="186" name="Google Shape;186;p16"/>
          <p:cNvSpPr txBox="1"/>
          <p:nvPr/>
        </p:nvSpPr>
        <p:spPr>
          <a:xfrm>
            <a:off x="8433699" y="3536990"/>
            <a:ext cx="980775" cy="4998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 부서</a:t>
            </a:r>
            <a:endParaRPr sz="1238"/>
          </a:p>
        </p:txBody>
      </p:sp>
      <p:sp>
        <p:nvSpPr>
          <p:cNvPr id="187" name="Google Shape;187;p16"/>
          <p:cNvSpPr txBox="1"/>
          <p:nvPr/>
        </p:nvSpPr>
        <p:spPr>
          <a:xfrm>
            <a:off x="8339322" y="3026529"/>
            <a:ext cx="1206225" cy="4630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81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Company</a:t>
            </a:r>
            <a:endParaRPr sz="1125" b="1"/>
          </a:p>
        </p:txBody>
      </p:sp>
      <p:sp>
        <p:nvSpPr>
          <p:cNvPr id="188" name="Google Shape;188;p16"/>
          <p:cNvSpPr/>
          <p:nvPr/>
        </p:nvSpPr>
        <p:spPr>
          <a:xfrm>
            <a:off x="8433685" y="5667488"/>
            <a:ext cx="1584225" cy="1828575"/>
          </a:xfrm>
          <a:prstGeom prst="ellipse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OTT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관리자 </a:t>
            </a: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시스템</a:t>
            </a:r>
            <a:endParaRPr sz="1238"/>
          </a:p>
        </p:txBody>
      </p:sp>
      <p:cxnSp>
        <p:nvCxnSpPr>
          <p:cNvPr id="189" name="Google Shape;189;p16"/>
          <p:cNvCxnSpPr/>
          <p:nvPr/>
        </p:nvCxnSpPr>
        <p:spPr>
          <a:xfrm flipH="1">
            <a:off x="9128959" y="4048313"/>
            <a:ext cx="11138" cy="1587938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190" name="Google Shape;190;p16"/>
          <p:cNvCxnSpPr/>
          <p:nvPr/>
        </p:nvCxnSpPr>
        <p:spPr>
          <a:xfrm rot="10800000">
            <a:off x="8829702" y="4050453"/>
            <a:ext cx="18563" cy="1635863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91" name="Google Shape;191;p16"/>
          <p:cNvSpPr txBox="1"/>
          <p:nvPr/>
        </p:nvSpPr>
        <p:spPr>
          <a:xfrm>
            <a:off x="7018795" y="4534507"/>
            <a:ext cx="980775" cy="4998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관리 부서</a:t>
            </a:r>
            <a:endParaRPr sz="1238"/>
          </a:p>
        </p:txBody>
      </p:sp>
      <p:sp>
        <p:nvSpPr>
          <p:cNvPr id="192" name="Google Shape;192;p16"/>
          <p:cNvSpPr txBox="1"/>
          <p:nvPr/>
        </p:nvSpPr>
        <p:spPr>
          <a:xfrm>
            <a:off x="8457275" y="1912738"/>
            <a:ext cx="980775" cy="49983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배급 업체</a:t>
            </a:r>
            <a:endParaRPr sz="1238"/>
          </a:p>
        </p:txBody>
      </p:sp>
      <p:sp>
        <p:nvSpPr>
          <p:cNvPr id="193" name="Google Shape;193;p16"/>
          <p:cNvSpPr txBox="1"/>
          <p:nvPr/>
        </p:nvSpPr>
        <p:spPr>
          <a:xfrm>
            <a:off x="10118539" y="4154220"/>
            <a:ext cx="980775" cy="4998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238" b="1"/>
              <a:t>컨텐츠 제작 부서</a:t>
            </a:r>
            <a:endParaRPr sz="1238" b="1"/>
          </a:p>
        </p:txBody>
      </p:sp>
      <p:sp>
        <p:nvSpPr>
          <p:cNvPr id="194" name="Google Shape;194;p16"/>
          <p:cNvSpPr txBox="1"/>
          <p:nvPr/>
        </p:nvSpPr>
        <p:spPr>
          <a:xfrm>
            <a:off x="7056882" y="1912738"/>
            <a:ext cx="980775" cy="49983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제작 업체</a:t>
            </a:r>
            <a:endParaRPr sz="1238"/>
          </a:p>
        </p:txBody>
      </p:sp>
      <p:grpSp>
        <p:nvGrpSpPr>
          <p:cNvPr id="195" name="Google Shape;195;p16"/>
          <p:cNvGrpSpPr/>
          <p:nvPr/>
        </p:nvGrpSpPr>
        <p:grpSpPr>
          <a:xfrm>
            <a:off x="8823049" y="2483817"/>
            <a:ext cx="247831" cy="500137"/>
            <a:chOff x="2818" y="801"/>
            <a:chExt cx="122" cy="303"/>
          </a:xfrm>
        </p:grpSpPr>
        <p:cxnSp>
          <p:nvCxnSpPr>
            <p:cNvPr id="196" name="Google Shape;196;p16"/>
            <p:cNvCxnSpPr/>
            <p:nvPr/>
          </p:nvCxnSpPr>
          <p:spPr>
            <a:xfrm>
              <a:off x="2940" y="816"/>
              <a:ext cx="0" cy="288"/>
            </a:xfrm>
            <a:prstGeom prst="straightConnector1">
              <a:avLst/>
            </a:prstGeom>
            <a:noFill/>
            <a:ln w="9525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97" name="Google Shape;197;p16"/>
            <p:cNvCxnSpPr/>
            <p:nvPr/>
          </p:nvCxnSpPr>
          <p:spPr>
            <a:xfrm rot="10800000">
              <a:off x="2818" y="801"/>
              <a:ext cx="0" cy="288"/>
            </a:xfrm>
            <a:prstGeom prst="straightConnector1">
              <a:avLst/>
            </a:prstGeom>
            <a:noFill/>
            <a:ln w="9525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sp>
        <p:nvSpPr>
          <p:cNvPr id="198" name="Google Shape;198;p16"/>
          <p:cNvSpPr txBox="1"/>
          <p:nvPr/>
        </p:nvSpPr>
        <p:spPr>
          <a:xfrm>
            <a:off x="7800374" y="2517515"/>
            <a:ext cx="103308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공급</a:t>
            </a:r>
            <a:endParaRPr sz="1238"/>
          </a:p>
        </p:txBody>
      </p:sp>
      <p:sp>
        <p:nvSpPr>
          <p:cNvPr id="199" name="Google Shape;199;p16"/>
          <p:cNvSpPr txBox="1"/>
          <p:nvPr/>
        </p:nvSpPr>
        <p:spPr>
          <a:xfrm>
            <a:off x="9052964" y="2489138"/>
            <a:ext cx="746550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콘텐츠 구매</a:t>
            </a:r>
            <a:endParaRPr sz="1238"/>
          </a:p>
        </p:txBody>
      </p:sp>
      <p:cxnSp>
        <p:nvCxnSpPr>
          <p:cNvPr id="200" name="Google Shape;200;p16"/>
          <p:cNvCxnSpPr/>
          <p:nvPr/>
        </p:nvCxnSpPr>
        <p:spPr>
          <a:xfrm rot="10800000">
            <a:off x="7509418" y="3427338"/>
            <a:ext cx="829913" cy="0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1" name="Google Shape;201;p16"/>
          <p:cNvCxnSpPr/>
          <p:nvPr/>
        </p:nvCxnSpPr>
        <p:spPr>
          <a:xfrm rot="5400000" flipH="1">
            <a:off x="7383852" y="2776779"/>
            <a:ext cx="700313" cy="1350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2" name="Google Shape;202;p16"/>
          <p:cNvCxnSpPr/>
          <p:nvPr/>
        </p:nvCxnSpPr>
        <p:spPr>
          <a:xfrm rot="10800000">
            <a:off x="7509247" y="2426988"/>
            <a:ext cx="0" cy="1000350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03" name="Google Shape;203;p16"/>
          <p:cNvCxnSpPr/>
          <p:nvPr/>
        </p:nvCxnSpPr>
        <p:spPr>
          <a:xfrm>
            <a:off x="7734683" y="3127611"/>
            <a:ext cx="604800" cy="0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04" name="Google Shape;204;p16"/>
          <p:cNvCxnSpPr/>
          <p:nvPr/>
        </p:nvCxnSpPr>
        <p:spPr>
          <a:xfrm>
            <a:off x="9545639" y="3427338"/>
            <a:ext cx="829913" cy="0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5" name="Google Shape;205;p16"/>
          <p:cNvCxnSpPr/>
          <p:nvPr/>
        </p:nvCxnSpPr>
        <p:spPr>
          <a:xfrm rot="10800000" flipH="1">
            <a:off x="10658210" y="3116697"/>
            <a:ext cx="338" cy="1036125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6" name="Google Shape;206;p16"/>
          <p:cNvCxnSpPr/>
          <p:nvPr/>
        </p:nvCxnSpPr>
        <p:spPr>
          <a:xfrm>
            <a:off x="10375724" y="3427338"/>
            <a:ext cx="9788" cy="719213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07" name="Google Shape;207;p16"/>
          <p:cNvCxnSpPr/>
          <p:nvPr/>
        </p:nvCxnSpPr>
        <p:spPr>
          <a:xfrm flipH="1">
            <a:off x="9545555" y="3116635"/>
            <a:ext cx="1091813" cy="10800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208" name="Google Shape;208;p16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업무배경도</a:t>
            </a:r>
            <a:endParaRPr sz="1238"/>
          </a:p>
        </p:txBody>
      </p:sp>
      <p:sp>
        <p:nvSpPr>
          <p:cNvPr id="211" name="Google Shape;211;p16"/>
          <p:cNvSpPr/>
          <p:nvPr/>
        </p:nvSpPr>
        <p:spPr>
          <a:xfrm>
            <a:off x="6314193" y="9002773"/>
            <a:ext cx="514440" cy="71217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60000" y="27494"/>
                </a:moveTo>
                <a:lnTo>
                  <a:pt x="15000" y="60000"/>
                </a:lnTo>
                <a:lnTo>
                  <a:pt x="26250" y="60000"/>
                </a:lnTo>
                <a:lnTo>
                  <a:pt x="26250" y="92506"/>
                </a:lnTo>
                <a:lnTo>
                  <a:pt x="93750" y="92506"/>
                </a:lnTo>
                <a:lnTo>
                  <a:pt x="93750" y="60000"/>
                </a:lnTo>
                <a:lnTo>
                  <a:pt x="105000" y="60000"/>
                </a:lnTo>
                <a:lnTo>
                  <a:pt x="88125" y="47810"/>
                </a:lnTo>
                <a:lnTo>
                  <a:pt x="88125" y="31558"/>
                </a:lnTo>
                <a:lnTo>
                  <a:pt x="76875" y="31558"/>
                </a:lnTo>
                <a:lnTo>
                  <a:pt x="76875" y="39684"/>
                </a:lnTo>
                <a:close/>
              </a:path>
              <a:path w="120000" h="120000" fill="darkenLess" extrusionOk="0">
                <a:moveTo>
                  <a:pt x="88125" y="47810"/>
                </a:moveTo>
                <a:lnTo>
                  <a:pt x="88125" y="31558"/>
                </a:lnTo>
                <a:lnTo>
                  <a:pt x="76875" y="31558"/>
                </a:lnTo>
                <a:lnTo>
                  <a:pt x="76875" y="39684"/>
                </a:lnTo>
                <a:close/>
                <a:moveTo>
                  <a:pt x="26250" y="60000"/>
                </a:moveTo>
                <a:lnTo>
                  <a:pt x="26250" y="92506"/>
                </a:lnTo>
                <a:lnTo>
                  <a:pt x="54375" y="92506"/>
                </a:lnTo>
                <a:lnTo>
                  <a:pt x="54375" y="76253"/>
                </a:lnTo>
                <a:lnTo>
                  <a:pt x="65625" y="76253"/>
                </a:lnTo>
                <a:lnTo>
                  <a:pt x="65625" y="92506"/>
                </a:lnTo>
                <a:lnTo>
                  <a:pt x="93750" y="92506"/>
                </a:lnTo>
                <a:lnTo>
                  <a:pt x="93750" y="60000"/>
                </a:lnTo>
                <a:close/>
              </a:path>
              <a:path w="120000" h="120000" fill="darken" extrusionOk="0">
                <a:moveTo>
                  <a:pt x="60000" y="27494"/>
                </a:moveTo>
                <a:lnTo>
                  <a:pt x="15000" y="60000"/>
                </a:lnTo>
                <a:lnTo>
                  <a:pt x="105000" y="60000"/>
                </a:lnTo>
                <a:close/>
                <a:moveTo>
                  <a:pt x="54375" y="76253"/>
                </a:moveTo>
                <a:lnTo>
                  <a:pt x="65625" y="76253"/>
                </a:lnTo>
                <a:lnTo>
                  <a:pt x="65625" y="92506"/>
                </a:lnTo>
                <a:lnTo>
                  <a:pt x="54375" y="92506"/>
                </a:lnTo>
                <a:close/>
              </a:path>
              <a:path w="120000" h="120000" fill="none" extrusionOk="0">
                <a:moveTo>
                  <a:pt x="60000" y="27494"/>
                </a:moveTo>
                <a:lnTo>
                  <a:pt x="76875" y="39684"/>
                </a:lnTo>
                <a:lnTo>
                  <a:pt x="76875" y="31558"/>
                </a:lnTo>
                <a:lnTo>
                  <a:pt x="88125" y="31558"/>
                </a:lnTo>
                <a:lnTo>
                  <a:pt x="88125" y="47810"/>
                </a:lnTo>
                <a:lnTo>
                  <a:pt x="105000" y="60000"/>
                </a:lnTo>
                <a:lnTo>
                  <a:pt x="93750" y="60000"/>
                </a:lnTo>
                <a:lnTo>
                  <a:pt x="93750" y="92506"/>
                </a:lnTo>
                <a:lnTo>
                  <a:pt x="26250" y="92506"/>
                </a:lnTo>
                <a:lnTo>
                  <a:pt x="26250" y="60000"/>
                </a:lnTo>
                <a:lnTo>
                  <a:pt x="15000" y="60000"/>
                </a:lnTo>
                <a:close/>
                <a:moveTo>
                  <a:pt x="76875" y="39684"/>
                </a:moveTo>
                <a:lnTo>
                  <a:pt x="88125" y="47810"/>
                </a:lnTo>
                <a:moveTo>
                  <a:pt x="93750" y="60000"/>
                </a:moveTo>
                <a:lnTo>
                  <a:pt x="26250" y="60000"/>
                </a:lnTo>
                <a:moveTo>
                  <a:pt x="54375" y="92506"/>
                </a:moveTo>
                <a:lnTo>
                  <a:pt x="54375" y="76253"/>
                </a:lnTo>
                <a:lnTo>
                  <a:pt x="65625" y="76253"/>
                </a:lnTo>
                <a:lnTo>
                  <a:pt x="65625" y="92506"/>
                </a:lnTo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10283467" y="2860873"/>
            <a:ext cx="103308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공급</a:t>
            </a:r>
            <a:endParaRPr sz="1238"/>
          </a:p>
        </p:txBody>
      </p:sp>
      <p:sp>
        <p:nvSpPr>
          <p:cNvPr id="213" name="Google Shape;213;p16"/>
          <p:cNvSpPr txBox="1"/>
          <p:nvPr/>
        </p:nvSpPr>
        <p:spPr>
          <a:xfrm>
            <a:off x="9519803" y="3427348"/>
            <a:ext cx="103308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요청</a:t>
            </a:r>
            <a:endParaRPr sz="1238"/>
          </a:p>
        </p:txBody>
      </p:sp>
      <p:sp>
        <p:nvSpPr>
          <p:cNvPr id="214" name="Google Shape;214;p16"/>
          <p:cNvSpPr txBox="1"/>
          <p:nvPr/>
        </p:nvSpPr>
        <p:spPr>
          <a:xfrm>
            <a:off x="9831682" y="8119794"/>
            <a:ext cx="980775" cy="4998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고객</a:t>
            </a:r>
            <a:endParaRPr sz="1238"/>
          </a:p>
        </p:txBody>
      </p:sp>
      <p:cxnSp>
        <p:nvCxnSpPr>
          <p:cNvPr id="215" name="Google Shape;215;p16"/>
          <p:cNvCxnSpPr/>
          <p:nvPr/>
        </p:nvCxnSpPr>
        <p:spPr>
          <a:xfrm rot="10800000">
            <a:off x="7683065" y="5059370"/>
            <a:ext cx="7088" cy="1527188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6" name="Google Shape;216;p16"/>
          <p:cNvCxnSpPr>
            <a:endCxn id="188" idx="2"/>
          </p:cNvCxnSpPr>
          <p:nvPr/>
        </p:nvCxnSpPr>
        <p:spPr>
          <a:xfrm>
            <a:off x="7702660" y="6568613"/>
            <a:ext cx="731025" cy="13163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17" name="Google Shape;217;p16"/>
          <p:cNvCxnSpPr/>
          <p:nvPr/>
        </p:nvCxnSpPr>
        <p:spPr>
          <a:xfrm rot="10800000">
            <a:off x="7293943" y="5034417"/>
            <a:ext cx="8438" cy="1777950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18" name="Google Shape;218;p16"/>
          <p:cNvCxnSpPr/>
          <p:nvPr/>
        </p:nvCxnSpPr>
        <p:spPr>
          <a:xfrm rot="10800000">
            <a:off x="7318827" y="6812488"/>
            <a:ext cx="1098225" cy="0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9" name="Google Shape;219;p16"/>
          <p:cNvCxnSpPr/>
          <p:nvPr/>
        </p:nvCxnSpPr>
        <p:spPr>
          <a:xfrm rot="10800000">
            <a:off x="10137575" y="7527308"/>
            <a:ext cx="18563" cy="592313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20" name="Google Shape;220;p16"/>
          <p:cNvCxnSpPr/>
          <p:nvPr/>
        </p:nvCxnSpPr>
        <p:spPr>
          <a:xfrm flipH="1">
            <a:off x="10471278" y="7536221"/>
            <a:ext cx="11138" cy="574763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221" name="Google Shape;221;p16"/>
          <p:cNvSpPr txBox="1"/>
          <p:nvPr/>
        </p:nvSpPr>
        <p:spPr>
          <a:xfrm>
            <a:off x="9163160" y="7592150"/>
            <a:ext cx="103308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구매</a:t>
            </a:r>
            <a:endParaRPr sz="1238"/>
          </a:p>
        </p:txBody>
      </p:sp>
      <p:sp>
        <p:nvSpPr>
          <p:cNvPr id="222" name="Google Shape;222;p16"/>
          <p:cNvSpPr txBox="1"/>
          <p:nvPr/>
        </p:nvSpPr>
        <p:spPr>
          <a:xfrm>
            <a:off x="10564961" y="7592150"/>
            <a:ext cx="103308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제공</a:t>
            </a:r>
            <a:endParaRPr sz="1238"/>
          </a:p>
        </p:txBody>
      </p:sp>
      <p:sp>
        <p:nvSpPr>
          <p:cNvPr id="223" name="Google Shape;223;p16"/>
          <p:cNvSpPr txBox="1"/>
          <p:nvPr/>
        </p:nvSpPr>
        <p:spPr>
          <a:xfrm>
            <a:off x="7921231" y="4888391"/>
            <a:ext cx="1033088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계약 요청</a:t>
            </a:r>
            <a:endParaRPr sz="1238"/>
          </a:p>
        </p:txBody>
      </p:sp>
      <p:sp>
        <p:nvSpPr>
          <p:cNvPr id="224" name="Google Shape;224;p16"/>
          <p:cNvSpPr txBox="1"/>
          <p:nvPr/>
        </p:nvSpPr>
        <p:spPr>
          <a:xfrm>
            <a:off x="9185501" y="4912717"/>
            <a:ext cx="1033088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계약 및 공급</a:t>
            </a:r>
            <a:endParaRPr sz="1238"/>
          </a:p>
        </p:txBody>
      </p:sp>
      <p:sp>
        <p:nvSpPr>
          <p:cNvPr id="225" name="Google Shape;225;p16"/>
          <p:cNvSpPr txBox="1"/>
          <p:nvPr/>
        </p:nvSpPr>
        <p:spPr>
          <a:xfrm>
            <a:off x="7483813" y="5952249"/>
            <a:ext cx="1033088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 판단 및 요청</a:t>
            </a:r>
            <a:endParaRPr sz="1238"/>
          </a:p>
        </p:txBody>
      </p:sp>
      <p:sp>
        <p:nvSpPr>
          <p:cNvPr id="226" name="Google Shape;226;p16"/>
          <p:cNvSpPr txBox="1"/>
          <p:nvPr/>
        </p:nvSpPr>
        <p:spPr>
          <a:xfrm>
            <a:off x="6992641" y="6825515"/>
            <a:ext cx="1033088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 판단 정보 제공 </a:t>
            </a:r>
            <a:endParaRPr sz="1238"/>
          </a:p>
        </p:txBody>
      </p:sp>
      <p:sp>
        <p:nvSpPr>
          <p:cNvPr id="227" name="Google Shape;227;p16"/>
          <p:cNvSpPr/>
          <p:nvPr/>
        </p:nvSpPr>
        <p:spPr>
          <a:xfrm>
            <a:off x="9482888" y="5673957"/>
            <a:ext cx="1584225" cy="182857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OTT 시스템</a:t>
            </a:r>
            <a:endParaRPr sz="1238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/>
          <p:nvPr/>
        </p:nvSpPr>
        <p:spPr>
          <a:xfrm>
            <a:off x="6525864" y="647884"/>
            <a:ext cx="3582324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1688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2. 기능분해도</a:t>
            </a:r>
            <a:endParaRPr sz="1238"/>
          </a:p>
        </p:txBody>
      </p:sp>
      <p:sp>
        <p:nvSpPr>
          <p:cNvPr id="234" name="Google Shape;234;p17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기능분해도</a:t>
            </a:r>
            <a:endParaRPr sz="1238"/>
          </a:p>
        </p:txBody>
      </p:sp>
      <p:grpSp>
        <p:nvGrpSpPr>
          <p:cNvPr id="237" name="Google Shape;237;p17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238" name="Google Shape;238;p17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239" name="Google Shape;239;p17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기능분해도</a:t>
              </a:r>
              <a:endParaRPr sz="1238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6314182" y="9223682"/>
            <a:ext cx="514350" cy="491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60000" y="15000"/>
                </a:moveTo>
                <a:lnTo>
                  <a:pt x="17008" y="60000"/>
                </a:lnTo>
                <a:lnTo>
                  <a:pt x="27756" y="60000"/>
                </a:lnTo>
                <a:lnTo>
                  <a:pt x="27756" y="105000"/>
                </a:lnTo>
                <a:lnTo>
                  <a:pt x="92244" y="105000"/>
                </a:lnTo>
                <a:lnTo>
                  <a:pt x="92244" y="60000"/>
                </a:lnTo>
                <a:lnTo>
                  <a:pt x="102992" y="60000"/>
                </a:lnTo>
                <a:lnTo>
                  <a:pt x="86870" y="43125"/>
                </a:lnTo>
                <a:lnTo>
                  <a:pt x="86870" y="20625"/>
                </a:lnTo>
                <a:lnTo>
                  <a:pt x="76122" y="20625"/>
                </a:lnTo>
                <a:lnTo>
                  <a:pt x="76122" y="31875"/>
                </a:lnTo>
                <a:close/>
              </a:path>
              <a:path w="120000" h="120000" fill="darkenLess" extrusionOk="0">
                <a:moveTo>
                  <a:pt x="86870" y="43125"/>
                </a:moveTo>
                <a:lnTo>
                  <a:pt x="86870" y="20625"/>
                </a:lnTo>
                <a:lnTo>
                  <a:pt x="76122" y="20625"/>
                </a:lnTo>
                <a:lnTo>
                  <a:pt x="76122" y="31875"/>
                </a:lnTo>
                <a:close/>
                <a:moveTo>
                  <a:pt x="27756" y="60000"/>
                </a:moveTo>
                <a:lnTo>
                  <a:pt x="27756" y="105000"/>
                </a:lnTo>
                <a:lnTo>
                  <a:pt x="54626" y="105000"/>
                </a:lnTo>
                <a:lnTo>
                  <a:pt x="54626" y="82500"/>
                </a:lnTo>
                <a:lnTo>
                  <a:pt x="65374" y="82500"/>
                </a:lnTo>
                <a:lnTo>
                  <a:pt x="65374" y="105000"/>
                </a:lnTo>
                <a:lnTo>
                  <a:pt x="92244" y="105000"/>
                </a:lnTo>
                <a:lnTo>
                  <a:pt x="92244" y="60000"/>
                </a:lnTo>
                <a:close/>
              </a:path>
              <a:path w="120000" h="120000" fill="darken" extrusionOk="0">
                <a:moveTo>
                  <a:pt x="60000" y="15000"/>
                </a:moveTo>
                <a:lnTo>
                  <a:pt x="17008" y="60000"/>
                </a:lnTo>
                <a:lnTo>
                  <a:pt x="102992" y="60000"/>
                </a:lnTo>
                <a:close/>
                <a:moveTo>
                  <a:pt x="54626" y="82500"/>
                </a:moveTo>
                <a:lnTo>
                  <a:pt x="65374" y="82500"/>
                </a:lnTo>
                <a:lnTo>
                  <a:pt x="65374" y="105000"/>
                </a:lnTo>
                <a:lnTo>
                  <a:pt x="54626" y="105000"/>
                </a:lnTo>
                <a:close/>
              </a:path>
              <a:path w="120000" h="120000" fill="none" extrusionOk="0">
                <a:moveTo>
                  <a:pt x="60000" y="15000"/>
                </a:moveTo>
                <a:lnTo>
                  <a:pt x="76122" y="31875"/>
                </a:lnTo>
                <a:lnTo>
                  <a:pt x="76122" y="20625"/>
                </a:lnTo>
                <a:lnTo>
                  <a:pt x="86870" y="20625"/>
                </a:lnTo>
                <a:lnTo>
                  <a:pt x="86870" y="43125"/>
                </a:lnTo>
                <a:lnTo>
                  <a:pt x="102992" y="60000"/>
                </a:lnTo>
                <a:lnTo>
                  <a:pt x="92244" y="60000"/>
                </a:lnTo>
                <a:lnTo>
                  <a:pt x="92244" y="105000"/>
                </a:lnTo>
                <a:lnTo>
                  <a:pt x="27756" y="105000"/>
                </a:lnTo>
                <a:lnTo>
                  <a:pt x="27756" y="60000"/>
                </a:lnTo>
                <a:lnTo>
                  <a:pt x="17008" y="60000"/>
                </a:lnTo>
                <a:close/>
                <a:moveTo>
                  <a:pt x="76122" y="31875"/>
                </a:moveTo>
                <a:lnTo>
                  <a:pt x="86870" y="43125"/>
                </a:lnTo>
                <a:moveTo>
                  <a:pt x="92244" y="60000"/>
                </a:moveTo>
                <a:lnTo>
                  <a:pt x="27756" y="60000"/>
                </a:lnTo>
                <a:moveTo>
                  <a:pt x="54626" y="105000"/>
                </a:moveTo>
                <a:lnTo>
                  <a:pt x="54626" y="82500"/>
                </a:lnTo>
                <a:lnTo>
                  <a:pt x="65374" y="82500"/>
                </a:lnTo>
                <a:lnTo>
                  <a:pt x="65374" y="105000"/>
                </a:lnTo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8700597" y="1530505"/>
            <a:ext cx="1115775" cy="440438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OTT 서비스 </a:t>
            </a:r>
            <a:endParaRPr sz="1238"/>
          </a:p>
        </p:txBody>
      </p:sp>
      <p:sp>
        <p:nvSpPr>
          <p:cNvPr id="242" name="Google Shape;242;p17"/>
          <p:cNvSpPr txBox="1"/>
          <p:nvPr/>
        </p:nvSpPr>
        <p:spPr>
          <a:xfrm>
            <a:off x="7969012" y="2671137"/>
            <a:ext cx="892013" cy="400613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관리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endParaRPr sz="1238"/>
          </a:p>
        </p:txBody>
      </p:sp>
      <p:sp>
        <p:nvSpPr>
          <p:cNvPr id="243" name="Google Shape;243;p17"/>
          <p:cNvSpPr txBox="1"/>
          <p:nvPr/>
        </p:nvSpPr>
        <p:spPr>
          <a:xfrm>
            <a:off x="6901095" y="2671174"/>
            <a:ext cx="891675" cy="400613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endParaRPr sz="1125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endParaRPr sz="1238"/>
          </a:p>
        </p:txBody>
      </p:sp>
      <p:cxnSp>
        <p:nvCxnSpPr>
          <p:cNvPr id="244" name="Google Shape;244;p17"/>
          <p:cNvCxnSpPr/>
          <p:nvPr/>
        </p:nvCxnSpPr>
        <p:spPr>
          <a:xfrm>
            <a:off x="7302950" y="2402415"/>
            <a:ext cx="0" cy="26865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45" name="Google Shape;245;p17"/>
          <p:cNvSpPr txBox="1"/>
          <p:nvPr/>
        </p:nvSpPr>
        <p:spPr>
          <a:xfrm>
            <a:off x="6476772" y="3447900"/>
            <a:ext cx="5431050" cy="5775975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>
              <a:buClr>
                <a:srgbClr val="003366"/>
              </a:buClr>
              <a:buSzPts val="1100"/>
            </a:pP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▷관리 : </a:t>
            </a: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125" b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회원 관리:</a:t>
            </a:r>
            <a:r>
              <a:rPr lang="en" sz="1125">
                <a:solidFill>
                  <a:schemeClr val="dk1"/>
                </a:solidFill>
              </a:rPr>
              <a:t> 고객 가입/탈퇴 내역, 계정 상태 및 비밀번호 관리.</a:t>
            </a:r>
            <a:endParaRPr sz="1125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125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컨텐츠 관리:</a:t>
            </a:r>
            <a:r>
              <a:rPr lang="en" sz="1125">
                <a:solidFill>
                  <a:schemeClr val="dk1"/>
                </a:solidFill>
              </a:rPr>
              <a:t> 신규 컨텐츠 등록 요청, 메타데이터 관리(장르, 설명, 출연진 등), 삭제 및 업데이트 이력.</a:t>
            </a:r>
            <a:endParaRPr sz="1125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125" b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통계 및 분석:</a:t>
            </a:r>
            <a:r>
              <a:rPr lang="en" sz="1125">
                <a:solidFill>
                  <a:schemeClr val="dk1"/>
                </a:solidFill>
              </a:rPr>
              <a:t> 사용자 시청 패턴, 구독 해지 이유 분석, 콘텐츠 인기 순위.</a:t>
            </a:r>
            <a:endParaRPr sz="1125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125" b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보고서 작성:</a:t>
            </a:r>
            <a:r>
              <a:rPr lang="en" sz="1125">
                <a:solidFill>
                  <a:schemeClr val="dk1"/>
                </a:solidFill>
              </a:rPr>
              <a:t> 매출, 신규 가입자 수, 고객 만족도 조사 결과에 대한 월간/연간 보고서.</a:t>
            </a:r>
            <a:endParaRPr sz="1125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▷계약 : </a:t>
            </a: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 요청에 따라 계약 처리</a:t>
            </a:r>
            <a:endParaRPr sz="1238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rgbClr val="003366"/>
              </a:buClr>
              <a:buSzPts val="1100"/>
            </a:pP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▷컨텐츠 제공 :</a:t>
            </a: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>
                <a:solidFill>
                  <a:schemeClr val="dk1"/>
                </a:solidFill>
              </a:rPr>
              <a:t>컨텐츠 소비:</a:t>
            </a:r>
            <a:r>
              <a:rPr lang="en" sz="1238">
                <a:solidFill>
                  <a:schemeClr val="dk1"/>
                </a:solidFill>
              </a:rPr>
              <a:t> 사용자가 영화, 드라마, 다큐멘터리 등 다양한 콘텐츠를 스트리밍하거나 다운로드하여 시청.</a:t>
            </a:r>
            <a:endParaRPr sz="1238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>
                <a:solidFill>
                  <a:schemeClr val="dk1"/>
                </a:solidFill>
              </a:rPr>
              <a:t>사용자 맞춤형 추천:</a:t>
            </a:r>
            <a:r>
              <a:rPr lang="en" sz="1238">
                <a:solidFill>
                  <a:schemeClr val="dk1"/>
                </a:solidFill>
              </a:rPr>
              <a:t> 개인의 시청 이력을 기반으로 맞춤형 콘텐츠 추천.</a:t>
            </a:r>
            <a:endParaRPr sz="1238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>
                <a:solidFill>
                  <a:schemeClr val="dk1"/>
                </a:solidFill>
              </a:rPr>
              <a:t>큐레이션:</a:t>
            </a:r>
            <a:r>
              <a:rPr lang="en" sz="1238">
                <a:solidFill>
                  <a:schemeClr val="dk1"/>
                </a:solidFill>
              </a:rPr>
              <a:t> 테마별 컨텐츠 추천(예: 최신 영화, 인기 드라마, 특정 장르 등).</a:t>
            </a:r>
            <a:endParaRPr sz="1238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38" b="1">
                <a:solidFill>
                  <a:schemeClr val="dk1"/>
                </a:solidFill>
              </a:rPr>
              <a:t>리뷰 및 평점 시스템:</a:t>
            </a:r>
            <a:r>
              <a:rPr lang="en" sz="1238">
                <a:solidFill>
                  <a:schemeClr val="dk1"/>
                </a:solidFill>
              </a:rPr>
              <a:t> 사용자가 컨텐츠에 대한 리뷰 작성 및 평점 부여.</a:t>
            </a:r>
            <a:endParaRPr sz="1238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/>
          </a:p>
        </p:txBody>
      </p:sp>
      <p:cxnSp>
        <p:nvCxnSpPr>
          <p:cNvPr id="246" name="Google Shape;246;p17"/>
          <p:cNvCxnSpPr/>
          <p:nvPr/>
        </p:nvCxnSpPr>
        <p:spPr>
          <a:xfrm>
            <a:off x="8415027" y="2373386"/>
            <a:ext cx="0" cy="26865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/>
          <p:nvPr/>
        </p:nvSpPr>
        <p:spPr>
          <a:xfrm>
            <a:off x="10305970" y="2700165"/>
            <a:ext cx="892013" cy="400613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 제공</a:t>
            </a:r>
            <a:endParaRPr sz="1238"/>
          </a:p>
        </p:txBody>
      </p:sp>
      <p:cxnSp>
        <p:nvCxnSpPr>
          <p:cNvPr id="248" name="Google Shape;248;p17"/>
          <p:cNvCxnSpPr/>
          <p:nvPr/>
        </p:nvCxnSpPr>
        <p:spPr>
          <a:xfrm>
            <a:off x="10744625" y="2109383"/>
            <a:ext cx="7425" cy="56160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49" name="Google Shape;249;p17"/>
          <p:cNvCxnSpPr/>
          <p:nvPr/>
        </p:nvCxnSpPr>
        <p:spPr>
          <a:xfrm rot="10800000" flipH="1">
            <a:off x="7302957" y="2395963"/>
            <a:ext cx="1115775" cy="641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50" name="Google Shape;250;p17"/>
          <p:cNvCxnSpPr/>
          <p:nvPr/>
        </p:nvCxnSpPr>
        <p:spPr>
          <a:xfrm rot="10800000" flipH="1">
            <a:off x="7857199" y="2095210"/>
            <a:ext cx="2909588" cy="877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51" name="Google Shape;251;p17"/>
          <p:cNvCxnSpPr/>
          <p:nvPr/>
        </p:nvCxnSpPr>
        <p:spPr>
          <a:xfrm>
            <a:off x="7860785" y="2103986"/>
            <a:ext cx="0" cy="26865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52" name="Google Shape;252;p17"/>
          <p:cNvCxnSpPr/>
          <p:nvPr/>
        </p:nvCxnSpPr>
        <p:spPr>
          <a:xfrm>
            <a:off x="9253469" y="1965279"/>
            <a:ext cx="3713" cy="15795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/>
        </p:nvSpPr>
        <p:spPr>
          <a:xfrm>
            <a:off x="6525864" y="923649"/>
            <a:ext cx="3582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1688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3. 엔터티 연관도</a:t>
            </a:r>
            <a:endParaRPr sz="1238"/>
          </a:p>
        </p:txBody>
      </p:sp>
      <p:sp>
        <p:nvSpPr>
          <p:cNvPr id="259" name="Google Shape;259;p18"/>
          <p:cNvSpPr txBox="1"/>
          <p:nvPr/>
        </p:nvSpPr>
        <p:spPr>
          <a:xfrm rot="10800000" flipH="1">
            <a:off x="6249888" y="9746299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10898604" y="9678683"/>
            <a:ext cx="1074263" cy="464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엔터티연관도</a:t>
            </a:r>
            <a:endParaRPr sz="1238"/>
          </a:p>
        </p:txBody>
      </p:sp>
      <p:grpSp>
        <p:nvGrpSpPr>
          <p:cNvPr id="262" name="Google Shape;262;p18"/>
          <p:cNvGrpSpPr/>
          <p:nvPr/>
        </p:nvGrpSpPr>
        <p:grpSpPr>
          <a:xfrm>
            <a:off x="8087940" y="234097"/>
            <a:ext cx="2206947" cy="410491"/>
            <a:chOff x="671" y="794"/>
            <a:chExt cx="1274" cy="249"/>
          </a:xfrm>
        </p:grpSpPr>
        <p:sp>
          <p:nvSpPr>
            <p:cNvPr id="263" name="Google Shape;263;p18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264" name="Google Shape;264;p18"/>
            <p:cNvSpPr txBox="1"/>
            <p:nvPr/>
          </p:nvSpPr>
          <p:spPr>
            <a:xfrm>
              <a:off x="671" y="794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엔터티 연관도</a:t>
              </a:r>
              <a:endParaRPr sz="1238"/>
            </a:p>
          </p:txBody>
        </p:sp>
      </p:grpSp>
      <p:sp>
        <p:nvSpPr>
          <p:cNvPr id="265" name="Google Shape;265;p18"/>
          <p:cNvSpPr txBox="1"/>
          <p:nvPr/>
        </p:nvSpPr>
        <p:spPr>
          <a:xfrm>
            <a:off x="6469147" y="1350478"/>
            <a:ext cx="552757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FF0000"/>
              </a:buClr>
              <a:buSzPts val="1000"/>
            </a:pPr>
            <a:r>
              <a:rPr lang="en" sz="1125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*ERD는 수업시간에 소개한 ERD Cloud와 같은 다른 도구를 사용한 것을 캡처하여 붙여도 무방 </a:t>
            </a:r>
            <a:endParaRPr sz="1238"/>
          </a:p>
        </p:txBody>
      </p:sp>
      <p:pic>
        <p:nvPicPr>
          <p:cNvPr id="266" name="Google Shape;2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137" y="2013441"/>
            <a:ext cx="5444547" cy="226406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8"/>
          <p:cNvSpPr txBox="1"/>
          <p:nvPr/>
        </p:nvSpPr>
        <p:spPr>
          <a:xfrm>
            <a:off x="6476772" y="4397006"/>
            <a:ext cx="5431050" cy="4826925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marL="1028700" lvl="1" indent="-264319">
              <a:lnSpc>
                <a:spcPct val="115000"/>
              </a:lnSpc>
              <a:spcBef>
                <a:spcPts val="1350"/>
              </a:spcBef>
              <a:buClr>
                <a:schemeClr val="dk1"/>
              </a:buClr>
              <a:buSzPts val="100"/>
              <a:buChar char="○"/>
            </a:pPr>
            <a:endParaRPr sz="113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1350"/>
              </a:spcBef>
            </a:pPr>
            <a:endParaRPr sz="1013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MEMBER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member_Id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1</a:t>
            </a:r>
            <a:br>
              <a:rPr lang="en" sz="1125">
                <a:solidFill>
                  <a:schemeClr val="dk1"/>
                </a:solidFill>
              </a:rPr>
            </a:br>
            <a:r>
              <a:rPr lang="en" sz="1125">
                <a:solidFill>
                  <a:schemeClr val="dk1"/>
                </a:solidFill>
              </a:rPr>
              <a:t>→ </a:t>
            </a:r>
            <a:r>
              <a:rPr lang="en" sz="1125" b="1">
                <a:solidFill>
                  <a:schemeClr val="dk1"/>
                </a:solidFill>
              </a:rPr>
              <a:t>REVIEW</a:t>
            </a:r>
            <a:r>
              <a:rPr lang="en" sz="1125">
                <a:solidFill>
                  <a:schemeClr val="dk1"/>
                </a:solidFill>
              </a:rPr>
              <a:t> (한 회원이 여러 리뷰를 작성할 수 있음)</a:t>
            </a:r>
            <a:endParaRPr sz="112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REVIEW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Board_Id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CONTENTS</a:t>
            </a:r>
            <a:r>
              <a:rPr lang="en" sz="1125">
                <a:solidFill>
                  <a:schemeClr val="dk1"/>
                </a:solidFill>
              </a:rPr>
              <a:t> (각 리뷰는 하나의 콘텐츠에 속함)</a:t>
            </a:r>
            <a:endParaRPr sz="1125">
              <a:solidFill>
                <a:schemeClr val="dk1"/>
              </a:solidFill>
            </a:endParaRPr>
          </a:p>
          <a:p>
            <a:r>
              <a:rPr lang="en" sz="1125" b="1">
                <a:solidFill>
                  <a:schemeClr val="dk1"/>
                </a:solidFill>
              </a:rPr>
              <a:t>CONTENTS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contents_id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1</a:t>
            </a:r>
            <a:br>
              <a:rPr lang="en" sz="1125">
                <a:solidFill>
                  <a:schemeClr val="dk1"/>
                </a:solidFill>
              </a:rPr>
            </a:br>
            <a:r>
              <a:rPr lang="en" sz="1125">
                <a:solidFill>
                  <a:schemeClr val="dk1"/>
                </a:solidFill>
              </a:rPr>
              <a:t>→ </a:t>
            </a:r>
            <a:r>
              <a:rPr lang="en" sz="1125" b="1">
                <a:solidFill>
                  <a:schemeClr val="dk1"/>
                </a:solidFill>
              </a:rPr>
              <a:t>MOVIE</a:t>
            </a:r>
            <a:r>
              <a:rPr lang="en" sz="1125">
                <a:solidFill>
                  <a:schemeClr val="dk1"/>
                </a:solidFill>
              </a:rPr>
              <a:t> (한 컨텐츠가 여러 영화를 가질 수 있음)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1</a:t>
            </a:r>
            <a:br>
              <a:rPr lang="en" sz="1125">
                <a:solidFill>
                  <a:schemeClr val="dk1"/>
                </a:solidFill>
              </a:rPr>
            </a:br>
            <a:r>
              <a:rPr lang="en" sz="1125">
                <a:solidFill>
                  <a:schemeClr val="dk1"/>
                </a:solidFill>
              </a:rPr>
              <a:t>→ </a:t>
            </a:r>
            <a:r>
              <a:rPr lang="en" sz="1125" b="1">
                <a:solidFill>
                  <a:schemeClr val="dk1"/>
                </a:solidFill>
              </a:rPr>
              <a:t>SERIES</a:t>
            </a:r>
            <a:r>
              <a:rPr lang="en" sz="1125">
                <a:solidFill>
                  <a:schemeClr val="dk1"/>
                </a:solidFill>
              </a:rPr>
              <a:t> (한 컨텐츠가 여러 시리즈를 가질 수 있음)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1</a:t>
            </a:r>
            <a:br>
              <a:rPr lang="en" sz="1125">
                <a:solidFill>
                  <a:schemeClr val="dk1"/>
                </a:solidFill>
              </a:rPr>
            </a:br>
            <a:r>
              <a:rPr lang="en" sz="1125">
                <a:solidFill>
                  <a:schemeClr val="dk1"/>
                </a:solidFill>
              </a:rPr>
              <a:t>→ </a:t>
            </a:r>
            <a:r>
              <a:rPr lang="en" sz="1125" b="1">
                <a:solidFill>
                  <a:schemeClr val="dk1"/>
                </a:solidFill>
              </a:rPr>
              <a:t>REVIEW</a:t>
            </a:r>
            <a:r>
              <a:rPr lang="en" sz="1125">
                <a:solidFill>
                  <a:schemeClr val="dk1"/>
                </a:solidFill>
              </a:rPr>
              <a:t> (한 컨텐츠에 여러 리뷰가 작성될 수 있음)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1</a:t>
            </a:r>
            <a:br>
              <a:rPr lang="en" sz="1125">
                <a:solidFill>
                  <a:schemeClr val="dk1"/>
                </a:solidFill>
              </a:rPr>
            </a:br>
            <a:r>
              <a:rPr lang="en" sz="1125">
                <a:solidFill>
                  <a:schemeClr val="dk1"/>
                </a:solidFill>
              </a:rPr>
              <a:t>→ </a:t>
            </a:r>
            <a:r>
              <a:rPr lang="en" sz="1125" b="1">
                <a:solidFill>
                  <a:schemeClr val="dk1"/>
                </a:solidFill>
              </a:rPr>
              <a:t>CONTENTS_DIRECTOR</a:t>
            </a:r>
            <a:r>
              <a:rPr lang="en" sz="1125">
                <a:solidFill>
                  <a:schemeClr val="dk1"/>
                </a:solidFill>
              </a:rPr>
              <a:t> (한 컨텐츠에 여러 감독이 있을 수 있음)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1</a:t>
            </a:r>
            <a:br>
              <a:rPr lang="en" sz="1125">
                <a:solidFill>
                  <a:schemeClr val="dk1"/>
                </a:solidFill>
              </a:rPr>
            </a:br>
            <a:r>
              <a:rPr lang="en" sz="1125">
                <a:solidFill>
                  <a:schemeClr val="dk1"/>
                </a:solidFill>
              </a:rPr>
              <a:t>→ </a:t>
            </a:r>
            <a:r>
              <a:rPr lang="en" sz="1125" b="1">
                <a:solidFill>
                  <a:schemeClr val="dk1"/>
                </a:solidFill>
              </a:rPr>
              <a:t>CONTENTS_ACTOR</a:t>
            </a:r>
            <a:r>
              <a:rPr lang="en" sz="1125">
                <a:solidFill>
                  <a:schemeClr val="dk1"/>
                </a:solidFill>
              </a:rPr>
              <a:t> (한 컨텐츠에 여러 배우가 출연할 수 있음)</a:t>
            </a:r>
            <a:endParaRPr sz="1350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200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팀원</a:t>
            </a: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및</a:t>
            </a: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팀원별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7492"/>
              </a:lnSpc>
            </a:pP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역할</a:t>
            </a: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소개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/>
          <p:nvPr/>
        </p:nvSpPr>
        <p:spPr>
          <a:xfrm>
            <a:off x="6525864" y="923649"/>
            <a:ext cx="3582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1688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3. 엔터티 연관도</a:t>
            </a:r>
            <a:endParaRPr sz="1238"/>
          </a:p>
        </p:txBody>
      </p:sp>
      <p:sp>
        <p:nvSpPr>
          <p:cNvPr id="274" name="Google Shape;274;p19"/>
          <p:cNvSpPr txBox="1"/>
          <p:nvPr/>
        </p:nvSpPr>
        <p:spPr>
          <a:xfrm rot="10800000" flipH="1">
            <a:off x="6249888" y="9746299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75" name="Google Shape;275;p19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76" name="Google Shape;276;p19"/>
          <p:cNvSpPr txBox="1"/>
          <p:nvPr/>
        </p:nvSpPr>
        <p:spPr>
          <a:xfrm>
            <a:off x="10898604" y="9678683"/>
            <a:ext cx="1139508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엔터티연관도</a:t>
            </a:r>
            <a:endParaRPr sz="1238" dirty="0"/>
          </a:p>
        </p:txBody>
      </p:sp>
      <p:grpSp>
        <p:nvGrpSpPr>
          <p:cNvPr id="277" name="Google Shape;277;p19"/>
          <p:cNvGrpSpPr/>
          <p:nvPr/>
        </p:nvGrpSpPr>
        <p:grpSpPr>
          <a:xfrm>
            <a:off x="8087940" y="234097"/>
            <a:ext cx="2206947" cy="410491"/>
            <a:chOff x="671" y="794"/>
            <a:chExt cx="1274" cy="249"/>
          </a:xfrm>
        </p:grpSpPr>
        <p:sp>
          <p:nvSpPr>
            <p:cNvPr id="278" name="Google Shape;278;p19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279" name="Google Shape;279;p19"/>
            <p:cNvSpPr txBox="1"/>
            <p:nvPr/>
          </p:nvSpPr>
          <p:spPr>
            <a:xfrm>
              <a:off x="671" y="794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엔터티 연관도</a:t>
              </a:r>
              <a:endParaRPr sz="1238"/>
            </a:p>
          </p:txBody>
        </p:sp>
      </p:grpSp>
      <p:sp>
        <p:nvSpPr>
          <p:cNvPr id="280" name="Google Shape;280;p19"/>
          <p:cNvSpPr txBox="1"/>
          <p:nvPr/>
        </p:nvSpPr>
        <p:spPr>
          <a:xfrm>
            <a:off x="6469147" y="1350478"/>
            <a:ext cx="552757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FF0000"/>
              </a:buClr>
              <a:buSzPts val="1000"/>
            </a:pPr>
            <a:r>
              <a:rPr lang="en" sz="1125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*ERD는 수업시간에 소개한 ERD Cloud와 같은 다른 도구를 사용한 것을 캡처하여 붙여도 무방</a:t>
            </a:r>
            <a:endParaRPr sz="1238"/>
          </a:p>
        </p:txBody>
      </p:sp>
      <p:sp>
        <p:nvSpPr>
          <p:cNvPr id="281" name="Google Shape;281;p19"/>
          <p:cNvSpPr txBox="1"/>
          <p:nvPr/>
        </p:nvSpPr>
        <p:spPr>
          <a:xfrm>
            <a:off x="6476772" y="1864040"/>
            <a:ext cx="5431050" cy="7732463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SERIES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contents_id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1</a:t>
            </a:r>
            <a:br>
              <a:rPr lang="en" sz="1125">
                <a:solidFill>
                  <a:schemeClr val="dk1"/>
                </a:solidFill>
              </a:rPr>
            </a:br>
            <a:r>
              <a:rPr lang="en" sz="1125">
                <a:solidFill>
                  <a:schemeClr val="dk1"/>
                </a:solidFill>
              </a:rPr>
              <a:t>→ </a:t>
            </a:r>
            <a:r>
              <a:rPr lang="en" sz="1125" b="1">
                <a:solidFill>
                  <a:schemeClr val="dk1"/>
                </a:solidFill>
              </a:rPr>
              <a:t>EPISODE</a:t>
            </a:r>
            <a:r>
              <a:rPr lang="en" sz="1125">
                <a:solidFill>
                  <a:schemeClr val="dk1"/>
                </a:solidFill>
              </a:rPr>
              <a:t> (한 시리즈는 여러 에피소드를 가질 수 있음)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CONTENTS</a:t>
            </a:r>
            <a:r>
              <a:rPr lang="en" sz="1125">
                <a:solidFill>
                  <a:schemeClr val="dk1"/>
                </a:solidFill>
              </a:rPr>
              <a:t> (각 시리즈는 하나의 컨텐츠에 속함)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endParaRPr sz="1125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MOVIE</a:t>
            </a:r>
            <a:endParaRPr sz="1125" b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125" b="1">
              <a:solidFill>
                <a:schemeClr val="dk1"/>
              </a:solidFill>
            </a:endParaRPr>
          </a:p>
          <a:p>
            <a:pPr marL="514350" indent="-328613"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movie_id</a:t>
            </a:r>
            <a:r>
              <a:rPr lang="en" sz="1125">
                <a:solidFill>
                  <a:schemeClr val="dk1"/>
                </a:solidFill>
              </a:rPr>
              <a:t>, </a:t>
            </a:r>
            <a:r>
              <a:rPr lang="en" sz="1125" b="1">
                <a:solidFill>
                  <a:schemeClr val="dk1"/>
                </a:solidFill>
              </a:rPr>
              <a:t>FK: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contents_id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CONTENTS</a:t>
            </a:r>
            <a:r>
              <a:rPr lang="en" sz="1125">
                <a:solidFill>
                  <a:schemeClr val="dk1"/>
                </a:solidFill>
              </a:rPr>
              <a:t> (각 영화는 하나의 컨텐츠에 속함)</a:t>
            </a:r>
            <a:endParaRPr sz="1125">
              <a:solidFill>
                <a:schemeClr val="dk1"/>
              </a:solidFill>
            </a:endParaRPr>
          </a:p>
          <a:p>
            <a:pPr marL="1028700"/>
            <a:endParaRPr sz="1125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EPISODE</a:t>
            </a:r>
            <a:endParaRPr sz="1125" b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125" b="1">
              <a:solidFill>
                <a:schemeClr val="dk1"/>
              </a:solidFill>
            </a:endParaRPr>
          </a:p>
          <a:p>
            <a:pPr marL="514350" indent="-328613"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episode_id</a:t>
            </a:r>
            <a:r>
              <a:rPr lang="en" sz="1125">
                <a:solidFill>
                  <a:schemeClr val="dk1"/>
                </a:solidFill>
              </a:rPr>
              <a:t>, </a:t>
            </a:r>
            <a:r>
              <a:rPr lang="en" sz="1125" b="1">
                <a:solidFill>
                  <a:schemeClr val="dk1"/>
                </a:solidFill>
              </a:rPr>
              <a:t>FK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contents_id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SERIES</a:t>
            </a:r>
            <a:r>
              <a:rPr lang="en" sz="1125">
                <a:solidFill>
                  <a:schemeClr val="dk1"/>
                </a:solidFill>
              </a:rPr>
              <a:t> (각 에피소드는 하나의 시리즈에 속함)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CONTENTS</a:t>
            </a:r>
            <a:r>
              <a:rPr lang="en" sz="1125">
                <a:solidFill>
                  <a:schemeClr val="dk1"/>
                </a:solidFill>
              </a:rPr>
              <a:t> (각 에피소드는 하나의 컨텐츠에 속함)</a:t>
            </a:r>
            <a:endParaRPr sz="1125">
              <a:solidFill>
                <a:schemeClr val="dk1"/>
              </a:solidFill>
            </a:endParaRPr>
          </a:p>
          <a:p>
            <a:pPr marL="1028700"/>
            <a:endParaRPr sz="1125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RELATED_VIDEO</a:t>
            </a:r>
            <a:endParaRPr sz="1125" b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125" b="1">
              <a:solidFill>
                <a:schemeClr val="dk1"/>
              </a:solidFill>
            </a:endParaRPr>
          </a:p>
          <a:p>
            <a:pPr marL="514350" indent="-328613"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contents_id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CONTENTS</a:t>
            </a:r>
            <a:r>
              <a:rPr lang="en" sz="1125">
                <a:solidFill>
                  <a:schemeClr val="dk1"/>
                </a:solidFill>
              </a:rPr>
              <a:t> (각 관련 비디오는 하나의 컨텐츠에 속함)</a:t>
            </a:r>
            <a:endParaRPr sz="1125">
              <a:solidFill>
                <a:schemeClr val="dk1"/>
              </a:solidFill>
            </a:endParaRPr>
          </a:p>
          <a:p>
            <a:pPr marL="1028700"/>
            <a:endParaRPr sz="1125">
              <a:solidFill>
                <a:schemeClr val="dk1"/>
              </a:solidFill>
            </a:endParaRPr>
          </a:p>
          <a:p>
            <a:pPr marL="1028700"/>
            <a:endParaRPr sz="1125">
              <a:solidFill>
                <a:schemeClr val="dk1"/>
              </a:solidFill>
            </a:endParaRPr>
          </a:p>
          <a:p>
            <a:pPr marL="1028700"/>
            <a:endParaRPr sz="1125">
              <a:solidFill>
                <a:schemeClr val="dk1"/>
              </a:solidFill>
            </a:endParaRPr>
          </a:p>
          <a:p>
            <a:r>
              <a:rPr lang="en" sz="1125" b="1">
                <a:solidFill>
                  <a:schemeClr val="dk1"/>
                </a:solidFill>
              </a:rPr>
              <a:t>CONTENTS_DIRECTOR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FK: 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director_id</a:t>
            </a:r>
            <a:r>
              <a:rPr lang="en" sz="1125">
                <a:solidFill>
                  <a:schemeClr val="dk1"/>
                </a:solidFill>
              </a:rPr>
              <a:t>,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contents_id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DIRECTOR</a:t>
            </a:r>
            <a:r>
              <a:rPr lang="en" sz="1125">
                <a:solidFill>
                  <a:schemeClr val="dk1"/>
                </a:solidFill>
              </a:rPr>
              <a:t> (각 컨텐츠는 하나의 감독에 의해 제작됨)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CONTENTS</a:t>
            </a:r>
            <a:r>
              <a:rPr lang="en" sz="1125">
                <a:solidFill>
                  <a:schemeClr val="dk1"/>
                </a:solidFill>
              </a:rPr>
              <a:t> (각 컨텐츠에 대해 여러 감독이 있을 수 있음)</a:t>
            </a:r>
            <a:endParaRPr sz="112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1350"/>
              </a:spcBef>
            </a:pPr>
            <a:r>
              <a:rPr lang="en" sz="1125" b="1">
                <a:solidFill>
                  <a:schemeClr val="dk1"/>
                </a:solidFill>
              </a:rPr>
              <a:t>CONTENTS_ACTOR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lnSpc>
                <a:spcPct val="115000"/>
              </a:lnSpc>
              <a:spcBef>
                <a:spcPts val="1350"/>
              </a:spcBef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FK: 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actor_id</a:t>
            </a:r>
            <a:r>
              <a:rPr lang="en" sz="1125">
                <a:solidFill>
                  <a:schemeClr val="dk1"/>
                </a:solidFill>
              </a:rPr>
              <a:t>,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contents_id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ACTOR</a:t>
            </a:r>
            <a:r>
              <a:rPr lang="en" sz="1125">
                <a:solidFill>
                  <a:schemeClr val="dk1"/>
                </a:solidFill>
              </a:rPr>
              <a:t> (각 컨텐츠는 여러 배우가 출연함)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CONTENTS</a:t>
            </a:r>
            <a:r>
              <a:rPr lang="en" sz="1125">
                <a:solidFill>
                  <a:schemeClr val="dk1"/>
                </a:solidFill>
              </a:rPr>
              <a:t> (각 컨텐츠에 대해 여러 배우가 있을 수 있음)</a:t>
            </a:r>
            <a:endParaRPr sz="13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/>
          <p:cNvSpPr txBox="1"/>
          <p:nvPr/>
        </p:nvSpPr>
        <p:spPr>
          <a:xfrm>
            <a:off x="6525864" y="923649"/>
            <a:ext cx="3582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1688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3. 엔터티 연관도</a:t>
            </a:r>
            <a:endParaRPr sz="1238"/>
          </a:p>
        </p:txBody>
      </p:sp>
      <p:sp>
        <p:nvSpPr>
          <p:cNvPr id="288" name="Google Shape;288;p20"/>
          <p:cNvSpPr txBox="1"/>
          <p:nvPr/>
        </p:nvSpPr>
        <p:spPr>
          <a:xfrm rot="10800000" flipH="1">
            <a:off x="6249888" y="9746299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89" name="Google Shape;289;p20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10768314" y="9699446"/>
            <a:ext cx="1139508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엔터티연관도</a:t>
            </a:r>
            <a:endParaRPr sz="1238" dirty="0"/>
          </a:p>
        </p:txBody>
      </p:sp>
      <p:grpSp>
        <p:nvGrpSpPr>
          <p:cNvPr id="291" name="Google Shape;291;p20"/>
          <p:cNvGrpSpPr/>
          <p:nvPr/>
        </p:nvGrpSpPr>
        <p:grpSpPr>
          <a:xfrm>
            <a:off x="8087940" y="234097"/>
            <a:ext cx="2206947" cy="410491"/>
            <a:chOff x="671" y="794"/>
            <a:chExt cx="1274" cy="249"/>
          </a:xfrm>
        </p:grpSpPr>
        <p:sp>
          <p:nvSpPr>
            <p:cNvPr id="292" name="Google Shape;292;p20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293" name="Google Shape;293;p20"/>
            <p:cNvSpPr txBox="1"/>
            <p:nvPr/>
          </p:nvSpPr>
          <p:spPr>
            <a:xfrm>
              <a:off x="671" y="794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엔터티 연관도</a:t>
              </a:r>
              <a:endParaRPr sz="1238"/>
            </a:p>
          </p:txBody>
        </p:sp>
      </p:grpSp>
      <p:sp>
        <p:nvSpPr>
          <p:cNvPr id="294" name="Google Shape;294;p20"/>
          <p:cNvSpPr txBox="1"/>
          <p:nvPr/>
        </p:nvSpPr>
        <p:spPr>
          <a:xfrm>
            <a:off x="6469147" y="1350478"/>
            <a:ext cx="552757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FF0000"/>
              </a:buClr>
              <a:buSzPts val="1000"/>
            </a:pPr>
            <a:r>
              <a:rPr lang="en" sz="1125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*ERD는 수업시간에 소개한 ERD Cloud와 같은 다른 도구를 사용한 것을 캡처하여 붙여도 무방</a:t>
            </a:r>
            <a:endParaRPr sz="1238"/>
          </a:p>
        </p:txBody>
      </p:sp>
      <p:sp>
        <p:nvSpPr>
          <p:cNvPr id="295" name="Google Shape;295;p20"/>
          <p:cNvSpPr txBox="1"/>
          <p:nvPr/>
        </p:nvSpPr>
        <p:spPr>
          <a:xfrm>
            <a:off x="6476772" y="1864040"/>
            <a:ext cx="5431050" cy="7359863"/>
          </a:xfrm>
          <a:prstGeom prst="rect">
            <a:avLst/>
          </a:prstGeom>
          <a:noFill/>
          <a:ln w="9525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SUB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lnSpc>
                <a:spcPct val="115000"/>
              </a:lnSpc>
              <a:spcBef>
                <a:spcPts val="1350"/>
              </a:spcBef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sub_num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MEMBER</a:t>
            </a:r>
            <a:r>
              <a:rPr lang="en" sz="1125">
                <a:solidFill>
                  <a:schemeClr val="dk1"/>
                </a:solidFill>
              </a:rPr>
              <a:t> (각 구독자는 하나의 회원에 속함)</a:t>
            </a:r>
            <a:endParaRPr sz="112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1350"/>
              </a:spcBef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GROUP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lnSpc>
                <a:spcPct val="115000"/>
              </a:lnSpc>
              <a:spcBef>
                <a:spcPts val="1350"/>
              </a:spcBef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group_id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SUB</a:t>
            </a:r>
            <a:r>
              <a:rPr lang="en" sz="1125">
                <a:solidFill>
                  <a:schemeClr val="dk1"/>
                </a:solidFill>
              </a:rPr>
              <a:t> (각 그룹은 하나의 구독에 속함)</a:t>
            </a:r>
            <a:endParaRPr sz="112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1350"/>
              </a:spcBef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TP_INFO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lnSpc>
                <a:spcPct val="115000"/>
              </a:lnSpc>
              <a:spcBef>
                <a:spcPts val="1350"/>
              </a:spcBef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tp_id ( 타사 영화 식별 키 )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 1:1 → </a:t>
            </a:r>
            <a:r>
              <a:rPr lang="en" sz="1125" b="1">
                <a:solidFill>
                  <a:schemeClr val="dk1"/>
                </a:solidFill>
              </a:rPr>
              <a:t>CONTENTS</a:t>
            </a:r>
            <a:r>
              <a:rPr lang="en" sz="1125">
                <a:solidFill>
                  <a:schemeClr val="dk1"/>
                </a:solidFill>
              </a:rPr>
              <a:t> ( 컨텐츠와 1 대 1로 합쳐질 수 있으나, 타사 평점을 크롤링 해오는 과정이 필요하여 일단 분리 )</a:t>
            </a:r>
            <a:endParaRPr sz="112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1350"/>
              </a:spcBef>
              <a:buClr>
                <a:schemeClr val="dk1"/>
              </a:buClr>
              <a:buSzPts val="1100"/>
            </a:pPr>
            <a:r>
              <a:rPr lang="en" sz="1125" b="1">
                <a:solidFill>
                  <a:schemeClr val="dk1"/>
                </a:solidFill>
              </a:rPr>
              <a:t>Contract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lnSpc>
                <a:spcPct val="115000"/>
              </a:lnSpc>
              <a:spcBef>
                <a:spcPts val="1350"/>
              </a:spcBef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contents_id</a:t>
            </a:r>
            <a:r>
              <a:rPr lang="en" sz="1125">
                <a:solidFill>
                  <a:schemeClr val="dk1"/>
                </a:solidFill>
              </a:rPr>
              <a:t>, </a:t>
            </a:r>
            <a:r>
              <a:rPr lang="en" sz="1125" b="1">
                <a:solidFill>
                  <a:schemeClr val="dk1"/>
                </a:solidFill>
              </a:rPr>
              <a:t>FK: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oper_id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OPER</a:t>
            </a:r>
            <a:r>
              <a:rPr lang="en" sz="1125">
                <a:solidFill>
                  <a:schemeClr val="dk1"/>
                </a:solidFill>
              </a:rPr>
              <a:t> (각 계약은 하나의 운영에 속함)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N:1 → </a:t>
            </a:r>
            <a:r>
              <a:rPr lang="en" sz="1125" b="1">
                <a:solidFill>
                  <a:schemeClr val="dk1"/>
                </a:solidFill>
              </a:rPr>
              <a:t>CONTENTS</a:t>
            </a:r>
            <a:r>
              <a:rPr lang="en" sz="1125">
                <a:solidFill>
                  <a:schemeClr val="dk1"/>
                </a:solidFill>
              </a:rPr>
              <a:t> (각 계약은 하나의 콘텐츠에 속함)</a:t>
            </a:r>
            <a:endParaRPr sz="112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1350"/>
              </a:spcBef>
            </a:pPr>
            <a:r>
              <a:rPr lang="en" sz="1125" b="1">
                <a:solidFill>
                  <a:schemeClr val="dk1"/>
                </a:solidFill>
              </a:rPr>
              <a:t>DIRECTOR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director_id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1</a:t>
            </a:r>
            <a:br>
              <a:rPr lang="en" sz="1125">
                <a:solidFill>
                  <a:schemeClr val="dk1"/>
                </a:solidFill>
              </a:rPr>
            </a:br>
            <a:r>
              <a:rPr lang="en" sz="1125">
                <a:solidFill>
                  <a:schemeClr val="dk1"/>
                </a:solidFill>
              </a:rPr>
              <a:t>→ </a:t>
            </a:r>
            <a:r>
              <a:rPr lang="en" sz="1125" b="1">
                <a:solidFill>
                  <a:schemeClr val="dk1"/>
                </a:solidFill>
              </a:rPr>
              <a:t>CONTENTS_DIRECTOR</a:t>
            </a:r>
            <a:r>
              <a:rPr lang="en" sz="1125">
                <a:solidFill>
                  <a:schemeClr val="dk1"/>
                </a:solidFill>
              </a:rPr>
              <a:t> (한 감독이 여러 컨텐츠를 감독할 수 있음)</a:t>
            </a:r>
            <a:endParaRPr sz="112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1125" b="1">
                <a:solidFill>
                  <a:schemeClr val="dk1"/>
                </a:solidFill>
              </a:rPr>
              <a:t>ACTOR</a:t>
            </a:r>
            <a:endParaRPr sz="1125" b="1">
              <a:solidFill>
                <a:schemeClr val="dk1"/>
              </a:solidFill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PK</a:t>
            </a:r>
            <a:r>
              <a:rPr lang="en" sz="1125">
                <a:solidFill>
                  <a:schemeClr val="dk1"/>
                </a:solidFill>
              </a:rPr>
              <a:t>: </a:t>
            </a:r>
            <a:r>
              <a:rPr lang="en" sz="11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actor_id</a:t>
            </a:r>
            <a:endParaRPr sz="1125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14350" indent="-328613">
              <a:lnSpc>
                <a:spcPct val="115000"/>
              </a:lnSpc>
              <a:buClr>
                <a:schemeClr val="dk1"/>
              </a:buClr>
              <a:buSzPts val="1000"/>
              <a:buChar char="●"/>
            </a:pPr>
            <a:r>
              <a:rPr lang="en" sz="1125" b="1">
                <a:solidFill>
                  <a:schemeClr val="dk1"/>
                </a:solidFill>
              </a:rPr>
              <a:t>관계</a:t>
            </a:r>
            <a:r>
              <a:rPr lang="en" sz="1125">
                <a:solidFill>
                  <a:schemeClr val="dk1"/>
                </a:solidFill>
              </a:rPr>
              <a:t>:</a:t>
            </a:r>
            <a:endParaRPr sz="1125">
              <a:solidFill>
                <a:schemeClr val="dk1"/>
              </a:solidFill>
            </a:endParaRPr>
          </a:p>
          <a:p>
            <a:pPr marL="1028700" lvl="1" indent="-328613">
              <a:lnSpc>
                <a:spcPct val="115000"/>
              </a:lnSpc>
              <a:buClr>
                <a:schemeClr val="dk1"/>
              </a:buClr>
              <a:buSzPts val="1000"/>
              <a:buChar char="○"/>
            </a:pPr>
            <a:r>
              <a:rPr lang="en" sz="1125">
                <a:solidFill>
                  <a:schemeClr val="dk1"/>
                </a:solidFill>
              </a:rPr>
              <a:t>1</a:t>
            </a:r>
            <a:br>
              <a:rPr lang="en" sz="1125">
                <a:solidFill>
                  <a:schemeClr val="dk1"/>
                </a:solidFill>
              </a:rPr>
            </a:br>
            <a:r>
              <a:rPr lang="en" sz="1125">
                <a:solidFill>
                  <a:schemeClr val="dk1"/>
                </a:solidFill>
              </a:rPr>
              <a:t>→ </a:t>
            </a:r>
            <a:r>
              <a:rPr lang="en" sz="1125" b="1">
                <a:solidFill>
                  <a:schemeClr val="dk1"/>
                </a:solidFill>
              </a:rPr>
              <a:t>CONTENTS_ACTOR</a:t>
            </a:r>
            <a:r>
              <a:rPr lang="en" sz="1125">
                <a:solidFill>
                  <a:schemeClr val="dk1"/>
                </a:solidFill>
              </a:rPr>
              <a:t> (한 배우가 여러 컨텐츠에 출연할 수 있음)</a:t>
            </a:r>
            <a:endParaRPr sz="1125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38" b="1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>
              <a:buClr>
                <a:schemeClr val="dk1"/>
              </a:buClr>
              <a:buSzPts val="1100"/>
            </a:pPr>
            <a:endParaRPr sz="1238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/>
          <p:nvPr/>
        </p:nvSpPr>
        <p:spPr>
          <a:xfrm>
            <a:off x="6422309" y="4319764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6525864" y="662721"/>
            <a:ext cx="3582225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endParaRPr sz="1238"/>
          </a:p>
        </p:txBody>
      </p:sp>
      <p:sp>
        <p:nvSpPr>
          <p:cNvPr id="303" name="Google Shape;303;p21"/>
          <p:cNvSpPr txBox="1"/>
          <p:nvPr/>
        </p:nvSpPr>
        <p:spPr>
          <a:xfrm>
            <a:off x="6442803" y="1577761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6525864" y="1735931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305" name="Google Shape;305;p21"/>
          <p:cNvCxnSpPr/>
          <p:nvPr/>
        </p:nvCxnSpPr>
        <p:spPr>
          <a:xfrm>
            <a:off x="6442803" y="2174447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6" name="Google Shape;306;p21"/>
          <p:cNvCxnSpPr/>
          <p:nvPr/>
        </p:nvCxnSpPr>
        <p:spPr>
          <a:xfrm>
            <a:off x="10100150" y="1894192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07" name="Google Shape;307;p21"/>
          <p:cNvSpPr txBox="1"/>
          <p:nvPr/>
        </p:nvSpPr>
        <p:spPr>
          <a:xfrm>
            <a:off x="7582877" y="1735931"/>
            <a:ext cx="1195002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  계  정  의</a:t>
            </a:r>
            <a:endParaRPr sz="1238"/>
          </a:p>
        </p:txBody>
      </p:sp>
      <p:sp>
        <p:nvSpPr>
          <p:cNvPr id="308" name="Google Shape;308;p21"/>
          <p:cNvSpPr txBox="1"/>
          <p:nvPr/>
        </p:nvSpPr>
        <p:spPr>
          <a:xfrm>
            <a:off x="8850221" y="1646909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309" name="Google Shape;309;p21"/>
          <p:cNvSpPr txBox="1"/>
          <p:nvPr/>
        </p:nvSpPr>
        <p:spPr>
          <a:xfrm>
            <a:off x="9562576" y="1732634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 dirty="0"/>
          </a:p>
        </p:txBody>
      </p:sp>
      <p:sp>
        <p:nvSpPr>
          <p:cNvPr id="310" name="Google Shape;310;p21"/>
          <p:cNvSpPr txBox="1"/>
          <p:nvPr/>
        </p:nvSpPr>
        <p:spPr>
          <a:xfrm>
            <a:off x="10118906" y="190078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311" name="Google Shape;311;p21"/>
          <p:cNvSpPr txBox="1"/>
          <p:nvPr/>
        </p:nvSpPr>
        <p:spPr>
          <a:xfrm>
            <a:off x="10559662" y="190078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1125"/>
          </a:p>
        </p:txBody>
      </p:sp>
      <p:sp>
        <p:nvSpPr>
          <p:cNvPr id="312" name="Google Shape;312;p21"/>
          <p:cNvSpPr txBox="1"/>
          <p:nvPr/>
        </p:nvSpPr>
        <p:spPr>
          <a:xfrm>
            <a:off x="11009797" y="1899139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313" name="Google Shape;313;p21"/>
          <p:cNvSpPr txBox="1"/>
          <p:nvPr/>
        </p:nvSpPr>
        <p:spPr>
          <a:xfrm>
            <a:off x="10335249" y="1608842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 dirty="0"/>
          </a:p>
        </p:txBody>
      </p:sp>
      <p:sp>
        <p:nvSpPr>
          <p:cNvPr id="314" name="Google Shape;314;p21"/>
          <p:cNvSpPr txBox="1"/>
          <p:nvPr/>
        </p:nvSpPr>
        <p:spPr>
          <a:xfrm>
            <a:off x="11441177" y="173593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315" name="Google Shape;315;p21"/>
          <p:cNvCxnSpPr/>
          <p:nvPr/>
        </p:nvCxnSpPr>
        <p:spPr>
          <a:xfrm>
            <a:off x="6442803" y="2764631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6" name="Google Shape;316;p21"/>
          <p:cNvCxnSpPr/>
          <p:nvPr/>
        </p:nvCxnSpPr>
        <p:spPr>
          <a:xfrm>
            <a:off x="6442803" y="1577670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17" name="Google Shape;317;p21"/>
          <p:cNvGrpSpPr/>
          <p:nvPr/>
        </p:nvGrpSpPr>
        <p:grpSpPr>
          <a:xfrm>
            <a:off x="10550285" y="1881004"/>
            <a:ext cx="450135" cy="1516673"/>
            <a:chOff x="3210" y="1096"/>
            <a:chExt cx="336" cy="1928"/>
          </a:xfrm>
        </p:grpSpPr>
        <p:cxnSp>
          <p:nvCxnSpPr>
            <p:cNvPr id="318" name="Google Shape;318;p21"/>
            <p:cNvCxnSpPr/>
            <p:nvPr/>
          </p:nvCxnSpPr>
          <p:spPr>
            <a:xfrm>
              <a:off x="3546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9" name="Google Shape;319;p21"/>
            <p:cNvCxnSpPr/>
            <p:nvPr/>
          </p:nvCxnSpPr>
          <p:spPr>
            <a:xfrm>
              <a:off x="3210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320" name="Google Shape;320;p21"/>
          <p:cNvGrpSpPr/>
          <p:nvPr/>
        </p:nvGrpSpPr>
        <p:grpSpPr>
          <a:xfrm>
            <a:off x="6442803" y="1576022"/>
            <a:ext cx="5392242" cy="1821656"/>
            <a:chOff x="144" y="911"/>
            <a:chExt cx="4025" cy="2113"/>
          </a:xfrm>
        </p:grpSpPr>
        <p:cxnSp>
          <p:nvCxnSpPr>
            <p:cNvPr id="321" name="Google Shape;321;p21"/>
            <p:cNvCxnSpPr/>
            <p:nvPr/>
          </p:nvCxnSpPr>
          <p:spPr>
            <a:xfrm>
              <a:off x="645" y="911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2" name="Google Shape;322;p21"/>
            <p:cNvCxnSpPr/>
            <p:nvPr/>
          </p:nvCxnSpPr>
          <p:spPr>
            <a:xfrm>
              <a:off x="206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3" name="Google Shape;323;p21"/>
            <p:cNvCxnSpPr/>
            <p:nvPr/>
          </p:nvCxnSpPr>
          <p:spPr>
            <a:xfrm>
              <a:off x="2503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4" name="Google Shape;324;p21"/>
            <p:cNvCxnSpPr/>
            <p:nvPr/>
          </p:nvCxnSpPr>
          <p:spPr>
            <a:xfrm>
              <a:off x="3882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5" name="Google Shape;325;p21"/>
            <p:cNvCxnSpPr/>
            <p:nvPr/>
          </p:nvCxnSpPr>
          <p:spPr>
            <a:xfrm>
              <a:off x="287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6" name="Google Shape;326;p21"/>
            <p:cNvCxnSpPr/>
            <p:nvPr/>
          </p:nvCxnSpPr>
          <p:spPr>
            <a:xfrm>
              <a:off x="14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7" name="Google Shape;327;p21"/>
            <p:cNvCxnSpPr/>
            <p:nvPr/>
          </p:nvCxnSpPr>
          <p:spPr>
            <a:xfrm>
              <a:off x="4169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328" name="Google Shape;328;p21"/>
          <p:cNvCxnSpPr/>
          <p:nvPr/>
        </p:nvCxnSpPr>
        <p:spPr>
          <a:xfrm>
            <a:off x="6442803" y="3397677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29" name="Google Shape;329;p21"/>
          <p:cNvSpPr txBox="1"/>
          <p:nvPr/>
        </p:nvSpPr>
        <p:spPr>
          <a:xfrm>
            <a:off x="8976384" y="2315422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회원-구독</a:t>
            </a:r>
            <a:endParaRPr sz="1238" dirty="0"/>
          </a:p>
        </p:txBody>
      </p:sp>
      <p:sp>
        <p:nvSpPr>
          <p:cNvPr id="330" name="Google Shape;330;p21"/>
          <p:cNvSpPr txBox="1"/>
          <p:nvPr/>
        </p:nvSpPr>
        <p:spPr>
          <a:xfrm>
            <a:off x="6442803" y="2334358"/>
            <a:ext cx="696600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포함된다.</a:t>
            </a:r>
            <a:endParaRPr sz="1125"/>
          </a:p>
        </p:txBody>
      </p:sp>
      <p:sp>
        <p:nvSpPr>
          <p:cNvPr id="331" name="Google Shape;331;p21"/>
          <p:cNvSpPr txBox="1"/>
          <p:nvPr/>
        </p:nvSpPr>
        <p:spPr>
          <a:xfrm>
            <a:off x="6442803" y="2941028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포함한다</a:t>
            </a:r>
            <a:endParaRPr sz="1125"/>
          </a:p>
        </p:txBody>
      </p:sp>
      <p:sp>
        <p:nvSpPr>
          <p:cNvPr id="332" name="Google Shape;332;p21"/>
          <p:cNvSpPr txBox="1"/>
          <p:nvPr/>
        </p:nvSpPr>
        <p:spPr>
          <a:xfrm>
            <a:off x="7160876" y="2279955"/>
            <a:ext cx="1789763" cy="4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 회원은  하나의 회원에 속한다.</a:t>
            </a:r>
            <a:endParaRPr sz="1238"/>
          </a:p>
        </p:txBody>
      </p:sp>
      <p:sp>
        <p:nvSpPr>
          <p:cNvPr id="333" name="Google Shape;333;p21"/>
          <p:cNvSpPr txBox="1"/>
          <p:nvPr/>
        </p:nvSpPr>
        <p:spPr>
          <a:xfrm>
            <a:off x="7146164" y="2709245"/>
            <a:ext cx="1789763" cy="53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하나의 구독은 여러 회원들을를 포함한다.</a:t>
            </a:r>
            <a:endParaRPr sz="1238"/>
          </a:p>
        </p:txBody>
      </p:sp>
      <p:sp>
        <p:nvSpPr>
          <p:cNvPr id="334" name="Google Shape;334;p21"/>
          <p:cNvSpPr txBox="1"/>
          <p:nvPr/>
        </p:nvSpPr>
        <p:spPr>
          <a:xfrm>
            <a:off x="9111460" y="2860247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구독-회원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9647335" y="237722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336" name="Google Shape;336;p21"/>
          <p:cNvSpPr txBox="1"/>
          <p:nvPr/>
        </p:nvSpPr>
        <p:spPr>
          <a:xfrm>
            <a:off x="9647335" y="298388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337" name="Google Shape;337;p21"/>
          <p:cNvSpPr txBox="1"/>
          <p:nvPr/>
        </p:nvSpPr>
        <p:spPr>
          <a:xfrm>
            <a:off x="10183211" y="237722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38" name="Google Shape;338;p21"/>
          <p:cNvSpPr txBox="1"/>
          <p:nvPr/>
        </p:nvSpPr>
        <p:spPr>
          <a:xfrm>
            <a:off x="10665498" y="238216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39" name="Google Shape;339;p21"/>
          <p:cNvSpPr txBox="1"/>
          <p:nvPr/>
        </p:nvSpPr>
        <p:spPr>
          <a:xfrm>
            <a:off x="11115633" y="238216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40" name="Google Shape;340;p21"/>
          <p:cNvSpPr txBox="1"/>
          <p:nvPr/>
        </p:nvSpPr>
        <p:spPr>
          <a:xfrm>
            <a:off x="10183211" y="298388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341" name="Google Shape;341;p21"/>
          <p:cNvSpPr txBox="1"/>
          <p:nvPr/>
        </p:nvSpPr>
        <p:spPr>
          <a:xfrm>
            <a:off x="10644062" y="29756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42" name="Google Shape;342;p21"/>
          <p:cNvSpPr txBox="1"/>
          <p:nvPr/>
        </p:nvSpPr>
        <p:spPr>
          <a:xfrm>
            <a:off x="11072763" y="29756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343" name="Google Shape;343;p21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44" name="Google Shape;344;p21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45" name="Google Shape;345;p21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sp>
        <p:nvSpPr>
          <p:cNvPr id="346" name="Google Shape;346;p21"/>
          <p:cNvSpPr txBox="1"/>
          <p:nvPr/>
        </p:nvSpPr>
        <p:spPr>
          <a:xfrm>
            <a:off x="6442803" y="1101234"/>
            <a:ext cx="1300672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1.회원 -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구독</a:t>
            </a: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 </a:t>
            </a:r>
            <a:endParaRPr sz="1238" dirty="0"/>
          </a:p>
        </p:txBody>
      </p:sp>
      <p:grpSp>
        <p:nvGrpSpPr>
          <p:cNvPr id="347" name="Google Shape;347;p21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348" name="Google Shape;348;p21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349" name="Google Shape;349;p21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352" name="Google Shape;352;p21"/>
          <p:cNvSpPr txBox="1"/>
          <p:nvPr/>
        </p:nvSpPr>
        <p:spPr>
          <a:xfrm>
            <a:off x="6510086" y="4456420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353" name="Google Shape;353;p21"/>
          <p:cNvCxnSpPr/>
          <p:nvPr/>
        </p:nvCxnSpPr>
        <p:spPr>
          <a:xfrm>
            <a:off x="6427025" y="489493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54" name="Google Shape;354;p21"/>
          <p:cNvCxnSpPr/>
          <p:nvPr/>
        </p:nvCxnSpPr>
        <p:spPr>
          <a:xfrm>
            <a:off x="10084372" y="4614681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55" name="Google Shape;355;p21"/>
          <p:cNvSpPr txBox="1"/>
          <p:nvPr/>
        </p:nvSpPr>
        <p:spPr>
          <a:xfrm>
            <a:off x="7567098" y="4456420"/>
            <a:ext cx="1110601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356" name="Google Shape;356;p21"/>
          <p:cNvSpPr txBox="1"/>
          <p:nvPr/>
        </p:nvSpPr>
        <p:spPr>
          <a:xfrm>
            <a:off x="8803271" y="4367398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 dirty="0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 dirty="0"/>
          </a:p>
        </p:txBody>
      </p:sp>
      <p:sp>
        <p:nvSpPr>
          <p:cNvPr id="357" name="Google Shape;357;p21"/>
          <p:cNvSpPr txBox="1"/>
          <p:nvPr/>
        </p:nvSpPr>
        <p:spPr>
          <a:xfrm>
            <a:off x="9546798" y="4453122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 dirty="0"/>
          </a:p>
        </p:txBody>
      </p:sp>
      <p:sp>
        <p:nvSpPr>
          <p:cNvPr id="358" name="Google Shape;358;p21"/>
          <p:cNvSpPr txBox="1"/>
          <p:nvPr/>
        </p:nvSpPr>
        <p:spPr>
          <a:xfrm>
            <a:off x="10103128" y="462127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359" name="Google Shape;359;p21"/>
          <p:cNvSpPr txBox="1"/>
          <p:nvPr/>
        </p:nvSpPr>
        <p:spPr>
          <a:xfrm>
            <a:off x="10543884" y="462127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1125"/>
          </a:p>
        </p:txBody>
      </p:sp>
      <p:sp>
        <p:nvSpPr>
          <p:cNvPr id="360" name="Google Shape;360;p21"/>
          <p:cNvSpPr txBox="1"/>
          <p:nvPr/>
        </p:nvSpPr>
        <p:spPr>
          <a:xfrm>
            <a:off x="10994019" y="4619629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361" name="Google Shape;361;p21"/>
          <p:cNvSpPr txBox="1"/>
          <p:nvPr/>
        </p:nvSpPr>
        <p:spPr>
          <a:xfrm>
            <a:off x="10340252" y="4298159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 dirty="0"/>
          </a:p>
        </p:txBody>
      </p:sp>
      <p:sp>
        <p:nvSpPr>
          <p:cNvPr id="362" name="Google Shape;362;p21"/>
          <p:cNvSpPr txBox="1"/>
          <p:nvPr/>
        </p:nvSpPr>
        <p:spPr>
          <a:xfrm>
            <a:off x="11425399" y="4456421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363" name="Google Shape;363;p21"/>
          <p:cNvCxnSpPr/>
          <p:nvPr/>
        </p:nvCxnSpPr>
        <p:spPr>
          <a:xfrm>
            <a:off x="6427025" y="5485120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64" name="Google Shape;364;p21"/>
          <p:cNvCxnSpPr/>
          <p:nvPr/>
        </p:nvCxnSpPr>
        <p:spPr>
          <a:xfrm>
            <a:off x="6427025" y="4313964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65" name="Google Shape;365;p21"/>
          <p:cNvGrpSpPr/>
          <p:nvPr/>
        </p:nvGrpSpPr>
        <p:grpSpPr>
          <a:xfrm>
            <a:off x="10534507" y="4601493"/>
            <a:ext cx="450135" cy="1415981"/>
            <a:chOff x="3210" y="1096"/>
            <a:chExt cx="336" cy="1800"/>
          </a:xfrm>
        </p:grpSpPr>
        <p:cxnSp>
          <p:nvCxnSpPr>
            <p:cNvPr id="366" name="Google Shape;366;p21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67" name="Google Shape;367;p21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368" name="Google Shape;368;p21"/>
          <p:cNvGrpSpPr/>
          <p:nvPr/>
        </p:nvGrpSpPr>
        <p:grpSpPr>
          <a:xfrm>
            <a:off x="6427025" y="4296510"/>
            <a:ext cx="5392242" cy="1812173"/>
            <a:chOff x="144" y="911"/>
            <a:chExt cx="4025" cy="2102"/>
          </a:xfrm>
        </p:grpSpPr>
        <p:cxnSp>
          <p:nvCxnSpPr>
            <p:cNvPr id="369" name="Google Shape;369;p21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0" name="Google Shape;370;p21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1" name="Google Shape;371;p21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2" name="Google Shape;372;p21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3" name="Google Shape;373;p21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4" name="Google Shape;374;p21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75" name="Google Shape;375;p21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376" name="Google Shape;376;p21"/>
          <p:cNvCxnSpPr/>
          <p:nvPr/>
        </p:nvCxnSpPr>
        <p:spPr>
          <a:xfrm>
            <a:off x="6427025" y="611816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77" name="Google Shape;377;p21"/>
          <p:cNvSpPr txBox="1"/>
          <p:nvPr/>
        </p:nvSpPr>
        <p:spPr>
          <a:xfrm>
            <a:off x="9095682" y="4983958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그룹-구독</a:t>
            </a:r>
            <a:endParaRPr sz="1238"/>
          </a:p>
        </p:txBody>
      </p:sp>
      <p:sp>
        <p:nvSpPr>
          <p:cNvPr id="378" name="Google Shape;378;p21"/>
          <p:cNvSpPr txBox="1"/>
          <p:nvPr/>
        </p:nvSpPr>
        <p:spPr>
          <a:xfrm>
            <a:off x="6427025" y="5054847"/>
            <a:ext cx="696600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포함된다.</a:t>
            </a:r>
            <a:endParaRPr sz="1125"/>
          </a:p>
        </p:txBody>
      </p:sp>
      <p:sp>
        <p:nvSpPr>
          <p:cNvPr id="379" name="Google Shape;379;p21"/>
          <p:cNvSpPr txBox="1"/>
          <p:nvPr/>
        </p:nvSpPr>
        <p:spPr>
          <a:xfrm>
            <a:off x="6427025" y="5661517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포함한다</a:t>
            </a:r>
            <a:endParaRPr sz="1125"/>
          </a:p>
        </p:txBody>
      </p:sp>
      <p:sp>
        <p:nvSpPr>
          <p:cNvPr id="380" name="Google Shape;380;p21"/>
          <p:cNvSpPr txBox="1"/>
          <p:nvPr/>
        </p:nvSpPr>
        <p:spPr>
          <a:xfrm>
            <a:off x="7145098" y="5000445"/>
            <a:ext cx="1789763" cy="4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 그룹은 하나의 구독에 속함</a:t>
            </a:r>
            <a:endParaRPr sz="1238"/>
          </a:p>
        </p:txBody>
      </p:sp>
      <p:sp>
        <p:nvSpPr>
          <p:cNvPr id="381" name="Google Shape;381;p21"/>
          <p:cNvSpPr txBox="1"/>
          <p:nvPr/>
        </p:nvSpPr>
        <p:spPr>
          <a:xfrm>
            <a:off x="7130386" y="5429733"/>
            <a:ext cx="1789763" cy="53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하나의 구독은  여러 그룹를 포함한다.</a:t>
            </a:r>
            <a:endParaRPr sz="1238"/>
          </a:p>
        </p:txBody>
      </p:sp>
      <p:sp>
        <p:nvSpPr>
          <p:cNvPr id="382" name="Google Shape;382;p21"/>
          <p:cNvSpPr txBox="1"/>
          <p:nvPr/>
        </p:nvSpPr>
        <p:spPr>
          <a:xfrm>
            <a:off x="9095682" y="5580736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구독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-그룹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9631557" y="509770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384" name="Google Shape;384;p21"/>
          <p:cNvSpPr txBox="1"/>
          <p:nvPr/>
        </p:nvSpPr>
        <p:spPr>
          <a:xfrm>
            <a:off x="9631557" y="570437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385" name="Google Shape;385;p21"/>
          <p:cNvSpPr txBox="1"/>
          <p:nvPr/>
        </p:nvSpPr>
        <p:spPr>
          <a:xfrm>
            <a:off x="10167433" y="509770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86" name="Google Shape;386;p21"/>
          <p:cNvSpPr txBox="1"/>
          <p:nvPr/>
        </p:nvSpPr>
        <p:spPr>
          <a:xfrm>
            <a:off x="10649720" y="5102655"/>
            <a:ext cx="578813" cy="21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endParaRPr sz="1238"/>
          </a:p>
        </p:txBody>
      </p:sp>
      <p:sp>
        <p:nvSpPr>
          <p:cNvPr id="387" name="Google Shape;387;p21"/>
          <p:cNvSpPr txBox="1"/>
          <p:nvPr/>
        </p:nvSpPr>
        <p:spPr>
          <a:xfrm>
            <a:off x="11099855" y="510265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88" name="Google Shape;388;p21"/>
          <p:cNvSpPr txBox="1"/>
          <p:nvPr/>
        </p:nvSpPr>
        <p:spPr>
          <a:xfrm>
            <a:off x="10167433" y="570437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389" name="Google Shape;389;p21"/>
          <p:cNvSpPr txBox="1"/>
          <p:nvPr/>
        </p:nvSpPr>
        <p:spPr>
          <a:xfrm>
            <a:off x="10628284" y="569613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390" name="Google Shape;390;p21"/>
          <p:cNvSpPr txBox="1"/>
          <p:nvPr/>
        </p:nvSpPr>
        <p:spPr>
          <a:xfrm>
            <a:off x="11056985" y="569613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391" name="Google Shape;391;p21"/>
          <p:cNvSpPr txBox="1"/>
          <p:nvPr/>
        </p:nvSpPr>
        <p:spPr>
          <a:xfrm>
            <a:off x="6427025" y="3821722"/>
            <a:ext cx="1093163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2.구독-그룹 </a:t>
            </a:r>
            <a:endParaRPr sz="1238"/>
          </a:p>
        </p:txBody>
      </p:sp>
      <p:sp>
        <p:nvSpPr>
          <p:cNvPr id="392" name="Google Shape;392;p21"/>
          <p:cNvSpPr txBox="1"/>
          <p:nvPr/>
        </p:nvSpPr>
        <p:spPr>
          <a:xfrm>
            <a:off x="10665493" y="510150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grpSp>
        <p:nvGrpSpPr>
          <p:cNvPr id="401" name="Google Shape;401;p22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402" name="Google Shape;402;p22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403" name="Google Shape;403;p22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406" name="Google Shape;406;p22"/>
          <p:cNvSpPr txBox="1"/>
          <p:nvPr/>
        </p:nvSpPr>
        <p:spPr>
          <a:xfrm>
            <a:off x="6436404" y="4370461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408" name="Google Shape;408;p22"/>
          <p:cNvCxnSpPr/>
          <p:nvPr/>
        </p:nvCxnSpPr>
        <p:spPr>
          <a:xfrm>
            <a:off x="6436404" y="4967147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/>
          <p:nvPr/>
        </p:nvCxnSpPr>
        <p:spPr>
          <a:xfrm>
            <a:off x="10093752" y="4686892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10" name="Google Shape;410;p22"/>
          <p:cNvSpPr txBox="1"/>
          <p:nvPr/>
        </p:nvSpPr>
        <p:spPr>
          <a:xfrm>
            <a:off x="7576477" y="4528631"/>
            <a:ext cx="1209671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411" name="Google Shape;411;p22"/>
          <p:cNvSpPr txBox="1"/>
          <p:nvPr/>
        </p:nvSpPr>
        <p:spPr>
          <a:xfrm>
            <a:off x="8843823" y="4439609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412" name="Google Shape;412;p22"/>
          <p:cNvSpPr txBox="1"/>
          <p:nvPr/>
        </p:nvSpPr>
        <p:spPr>
          <a:xfrm>
            <a:off x="9587350" y="4525334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413" name="Google Shape;413;p22"/>
          <p:cNvSpPr txBox="1"/>
          <p:nvPr/>
        </p:nvSpPr>
        <p:spPr>
          <a:xfrm>
            <a:off x="10112507" y="469348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414" name="Google Shape;414;p22"/>
          <p:cNvSpPr txBox="1"/>
          <p:nvPr/>
        </p:nvSpPr>
        <p:spPr>
          <a:xfrm>
            <a:off x="10553264" y="469348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1125"/>
          </a:p>
        </p:txBody>
      </p:sp>
      <p:sp>
        <p:nvSpPr>
          <p:cNvPr id="415" name="Google Shape;415;p22"/>
          <p:cNvSpPr txBox="1"/>
          <p:nvPr/>
        </p:nvSpPr>
        <p:spPr>
          <a:xfrm>
            <a:off x="10349631" y="4370370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cxnSp>
        <p:nvCxnSpPr>
          <p:cNvPr id="416" name="Google Shape;416;p22"/>
          <p:cNvCxnSpPr/>
          <p:nvPr/>
        </p:nvCxnSpPr>
        <p:spPr>
          <a:xfrm>
            <a:off x="6436404" y="5557331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17" name="Google Shape;417;p22"/>
          <p:cNvCxnSpPr/>
          <p:nvPr/>
        </p:nvCxnSpPr>
        <p:spPr>
          <a:xfrm>
            <a:off x="6436404" y="4338757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418" name="Google Shape;418;p22"/>
          <p:cNvGrpSpPr/>
          <p:nvPr/>
        </p:nvGrpSpPr>
        <p:grpSpPr>
          <a:xfrm>
            <a:off x="10543886" y="4673704"/>
            <a:ext cx="450135" cy="1415981"/>
            <a:chOff x="3210" y="1096"/>
            <a:chExt cx="336" cy="1800"/>
          </a:xfrm>
        </p:grpSpPr>
        <p:cxnSp>
          <p:nvCxnSpPr>
            <p:cNvPr id="419" name="Google Shape;419;p22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0" name="Google Shape;420;p22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421" name="Google Shape;421;p22"/>
          <p:cNvGrpSpPr/>
          <p:nvPr/>
        </p:nvGrpSpPr>
        <p:grpSpPr>
          <a:xfrm>
            <a:off x="6436404" y="4368721"/>
            <a:ext cx="5392242" cy="1812173"/>
            <a:chOff x="144" y="911"/>
            <a:chExt cx="4025" cy="2102"/>
          </a:xfrm>
        </p:grpSpPr>
        <p:cxnSp>
          <p:nvCxnSpPr>
            <p:cNvPr id="422" name="Google Shape;422;p22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3" name="Google Shape;423;p22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4" name="Google Shape;424;p22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5" name="Google Shape;425;p22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6" name="Google Shape;426;p22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7" name="Google Shape;427;p22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8" name="Google Shape;428;p22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429" name="Google Shape;429;p22"/>
          <p:cNvCxnSpPr/>
          <p:nvPr/>
        </p:nvCxnSpPr>
        <p:spPr>
          <a:xfrm>
            <a:off x="6436404" y="6190377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30" name="Google Shape;430;p22"/>
          <p:cNvSpPr txBox="1"/>
          <p:nvPr/>
        </p:nvSpPr>
        <p:spPr>
          <a:xfrm>
            <a:off x="9105062" y="5056169"/>
            <a:ext cx="578813" cy="44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리뷰-컨텐츠</a:t>
            </a:r>
            <a:endParaRPr sz="1238"/>
          </a:p>
        </p:txBody>
      </p:sp>
      <p:sp>
        <p:nvSpPr>
          <p:cNvPr id="431" name="Google Shape;431;p22"/>
          <p:cNvSpPr txBox="1"/>
          <p:nvPr/>
        </p:nvSpPr>
        <p:spPr>
          <a:xfrm>
            <a:off x="6436405" y="5127058"/>
            <a:ext cx="696600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포함된다.</a:t>
            </a:r>
            <a:endParaRPr sz="1125"/>
          </a:p>
        </p:txBody>
      </p:sp>
      <p:sp>
        <p:nvSpPr>
          <p:cNvPr id="432" name="Google Shape;432;p22"/>
          <p:cNvSpPr txBox="1"/>
          <p:nvPr/>
        </p:nvSpPr>
        <p:spPr>
          <a:xfrm>
            <a:off x="6436405" y="5733728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포함한다</a:t>
            </a:r>
            <a:endParaRPr sz="1125"/>
          </a:p>
        </p:txBody>
      </p:sp>
      <p:sp>
        <p:nvSpPr>
          <p:cNvPr id="433" name="Google Shape;433;p22"/>
          <p:cNvSpPr txBox="1"/>
          <p:nvPr/>
        </p:nvSpPr>
        <p:spPr>
          <a:xfrm>
            <a:off x="7154477" y="5072654"/>
            <a:ext cx="1789763" cy="5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하나의 리뷰는  하나의 컨텐츠 정보을 가지고 있다.</a:t>
            </a:r>
            <a:endParaRPr sz="1238"/>
          </a:p>
        </p:txBody>
      </p:sp>
      <p:sp>
        <p:nvSpPr>
          <p:cNvPr id="434" name="Google Shape;434;p22"/>
          <p:cNvSpPr txBox="1"/>
          <p:nvPr/>
        </p:nvSpPr>
        <p:spPr>
          <a:xfrm>
            <a:off x="7139765" y="5501945"/>
            <a:ext cx="1789763" cy="56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컨텐츠정보는 때때로 여러개의 리뷰를 가지고 있다.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9105062" y="5652947"/>
            <a:ext cx="578813" cy="44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컨텐츠-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리뷰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436" name="Google Shape;436;p22"/>
          <p:cNvSpPr txBox="1"/>
          <p:nvPr/>
        </p:nvSpPr>
        <p:spPr>
          <a:xfrm>
            <a:off x="9640937" y="516992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437" name="Google Shape;437;p22"/>
          <p:cNvSpPr txBox="1"/>
          <p:nvPr/>
        </p:nvSpPr>
        <p:spPr>
          <a:xfrm>
            <a:off x="9640937" y="577658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438" name="Google Shape;438;p22"/>
          <p:cNvSpPr txBox="1"/>
          <p:nvPr/>
        </p:nvSpPr>
        <p:spPr>
          <a:xfrm>
            <a:off x="10176812" y="5169921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	</a:t>
            </a:r>
            <a:endParaRPr sz="1238"/>
          </a:p>
        </p:txBody>
      </p:sp>
      <p:sp>
        <p:nvSpPr>
          <p:cNvPr id="439" name="Google Shape;439;p22"/>
          <p:cNvSpPr txBox="1"/>
          <p:nvPr/>
        </p:nvSpPr>
        <p:spPr>
          <a:xfrm>
            <a:off x="10176812" y="577658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440" name="Google Shape;440;p22"/>
          <p:cNvSpPr txBox="1"/>
          <p:nvPr/>
        </p:nvSpPr>
        <p:spPr>
          <a:xfrm>
            <a:off x="10637665" y="57683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441" name="Google Shape;441;p22"/>
          <p:cNvSpPr txBox="1"/>
          <p:nvPr/>
        </p:nvSpPr>
        <p:spPr>
          <a:xfrm>
            <a:off x="6436404" y="3989109"/>
            <a:ext cx="1651534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4.리뷰-컨텐츠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정보</a:t>
            </a:r>
            <a:endParaRPr sz="1238" dirty="0"/>
          </a:p>
        </p:txBody>
      </p:sp>
      <p:sp>
        <p:nvSpPr>
          <p:cNvPr id="442" name="Google Shape;442;p22"/>
          <p:cNvSpPr txBox="1"/>
          <p:nvPr/>
        </p:nvSpPr>
        <p:spPr>
          <a:xfrm>
            <a:off x="6459847" y="1536178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444" name="Google Shape;444;p22"/>
          <p:cNvCxnSpPr/>
          <p:nvPr/>
        </p:nvCxnSpPr>
        <p:spPr>
          <a:xfrm>
            <a:off x="6459847" y="2132864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45" name="Google Shape;445;p22"/>
          <p:cNvCxnSpPr/>
          <p:nvPr/>
        </p:nvCxnSpPr>
        <p:spPr>
          <a:xfrm>
            <a:off x="10117193" y="1852610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6" name="Google Shape;446;p22"/>
          <p:cNvSpPr txBox="1"/>
          <p:nvPr/>
        </p:nvSpPr>
        <p:spPr>
          <a:xfrm>
            <a:off x="7599920" y="1694348"/>
            <a:ext cx="122038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447" name="Google Shape;447;p22"/>
          <p:cNvSpPr txBox="1"/>
          <p:nvPr/>
        </p:nvSpPr>
        <p:spPr>
          <a:xfrm>
            <a:off x="8867265" y="1605326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448" name="Google Shape;448;p22"/>
          <p:cNvSpPr txBox="1"/>
          <p:nvPr/>
        </p:nvSpPr>
        <p:spPr>
          <a:xfrm>
            <a:off x="9610792" y="1691050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449" name="Google Shape;449;p22"/>
          <p:cNvSpPr txBox="1"/>
          <p:nvPr/>
        </p:nvSpPr>
        <p:spPr>
          <a:xfrm>
            <a:off x="10135950" y="1859205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450" name="Google Shape;450;p22"/>
          <p:cNvSpPr txBox="1"/>
          <p:nvPr/>
        </p:nvSpPr>
        <p:spPr>
          <a:xfrm>
            <a:off x="10576706" y="1859205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1125"/>
          </a:p>
        </p:txBody>
      </p:sp>
      <p:sp>
        <p:nvSpPr>
          <p:cNvPr id="451" name="Google Shape;451;p22"/>
          <p:cNvSpPr txBox="1"/>
          <p:nvPr/>
        </p:nvSpPr>
        <p:spPr>
          <a:xfrm>
            <a:off x="10373074" y="1536087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cxnSp>
        <p:nvCxnSpPr>
          <p:cNvPr id="452" name="Google Shape;452;p22"/>
          <p:cNvCxnSpPr/>
          <p:nvPr/>
        </p:nvCxnSpPr>
        <p:spPr>
          <a:xfrm>
            <a:off x="6459847" y="2723048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53" name="Google Shape;453;p22"/>
          <p:cNvCxnSpPr/>
          <p:nvPr/>
        </p:nvCxnSpPr>
        <p:spPr>
          <a:xfrm>
            <a:off x="6459847" y="153608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454" name="Google Shape;454;p22"/>
          <p:cNvGrpSpPr/>
          <p:nvPr/>
        </p:nvGrpSpPr>
        <p:grpSpPr>
          <a:xfrm>
            <a:off x="10567329" y="1839421"/>
            <a:ext cx="450135" cy="1415981"/>
            <a:chOff x="3210" y="1096"/>
            <a:chExt cx="336" cy="1800"/>
          </a:xfrm>
        </p:grpSpPr>
        <p:cxnSp>
          <p:nvCxnSpPr>
            <p:cNvPr id="455" name="Google Shape;455;p22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56" name="Google Shape;456;p22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457" name="Google Shape;457;p22"/>
          <p:cNvGrpSpPr/>
          <p:nvPr/>
        </p:nvGrpSpPr>
        <p:grpSpPr>
          <a:xfrm>
            <a:off x="6459847" y="1534438"/>
            <a:ext cx="5392242" cy="1812173"/>
            <a:chOff x="144" y="911"/>
            <a:chExt cx="4025" cy="2102"/>
          </a:xfrm>
        </p:grpSpPr>
        <p:cxnSp>
          <p:nvCxnSpPr>
            <p:cNvPr id="458" name="Google Shape;458;p22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59" name="Google Shape;459;p22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60" name="Google Shape;460;p22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61" name="Google Shape;461;p22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62" name="Google Shape;462;p22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63" name="Google Shape;463;p22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64" name="Google Shape;464;p22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465" name="Google Shape;465;p22"/>
          <p:cNvCxnSpPr/>
          <p:nvPr/>
        </p:nvCxnSpPr>
        <p:spPr>
          <a:xfrm>
            <a:off x="6459847" y="3356094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66" name="Google Shape;466;p22"/>
          <p:cNvSpPr txBox="1"/>
          <p:nvPr/>
        </p:nvSpPr>
        <p:spPr>
          <a:xfrm>
            <a:off x="9128504" y="2221886"/>
            <a:ext cx="578813" cy="3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회원-리뷰</a:t>
            </a:r>
            <a:endParaRPr sz="1238"/>
          </a:p>
        </p:txBody>
      </p:sp>
      <p:sp>
        <p:nvSpPr>
          <p:cNvPr id="467" name="Google Shape;467;p22"/>
          <p:cNvSpPr txBox="1"/>
          <p:nvPr/>
        </p:nvSpPr>
        <p:spPr>
          <a:xfrm>
            <a:off x="6459847" y="2292775"/>
            <a:ext cx="696600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포함한다.</a:t>
            </a:r>
            <a:endParaRPr sz="1125"/>
          </a:p>
        </p:txBody>
      </p:sp>
      <p:sp>
        <p:nvSpPr>
          <p:cNvPr id="468" name="Google Shape;468;p22"/>
          <p:cNvSpPr txBox="1"/>
          <p:nvPr/>
        </p:nvSpPr>
        <p:spPr>
          <a:xfrm>
            <a:off x="6459847" y="2899445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포함된다</a:t>
            </a:r>
            <a:endParaRPr sz="1125"/>
          </a:p>
        </p:txBody>
      </p:sp>
      <p:sp>
        <p:nvSpPr>
          <p:cNvPr id="469" name="Google Shape;469;p22"/>
          <p:cNvSpPr txBox="1"/>
          <p:nvPr/>
        </p:nvSpPr>
        <p:spPr>
          <a:xfrm>
            <a:off x="7177919" y="2238373"/>
            <a:ext cx="1789763" cy="4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하나의 회원은 여러 리뷰를 가지고 있다.</a:t>
            </a:r>
            <a:endParaRPr sz="1238"/>
          </a:p>
        </p:txBody>
      </p:sp>
      <p:sp>
        <p:nvSpPr>
          <p:cNvPr id="470" name="Google Shape;470;p22"/>
          <p:cNvSpPr txBox="1"/>
          <p:nvPr/>
        </p:nvSpPr>
        <p:spPr>
          <a:xfrm>
            <a:off x="7163208" y="2667661"/>
            <a:ext cx="1789763" cy="53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하나의 리뷰는 하나의 회원을 가지고 있다.</a:t>
            </a:r>
            <a:endParaRPr sz="1238"/>
          </a:p>
        </p:txBody>
      </p:sp>
      <p:sp>
        <p:nvSpPr>
          <p:cNvPr id="471" name="Google Shape;471;p22"/>
          <p:cNvSpPr txBox="1"/>
          <p:nvPr/>
        </p:nvSpPr>
        <p:spPr>
          <a:xfrm>
            <a:off x="9128504" y="2818665"/>
            <a:ext cx="578813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리뷰-회원</a:t>
            </a:r>
            <a:endParaRPr sz="2025"/>
          </a:p>
        </p:txBody>
      </p:sp>
      <p:sp>
        <p:nvSpPr>
          <p:cNvPr id="472" name="Google Shape;472;p22"/>
          <p:cNvSpPr txBox="1"/>
          <p:nvPr/>
        </p:nvSpPr>
        <p:spPr>
          <a:xfrm>
            <a:off x="9664379" y="233563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473" name="Google Shape;473;p22"/>
          <p:cNvSpPr txBox="1"/>
          <p:nvPr/>
        </p:nvSpPr>
        <p:spPr>
          <a:xfrm>
            <a:off x="11026922" y="189013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238"/>
          </a:p>
        </p:txBody>
      </p:sp>
      <p:sp>
        <p:nvSpPr>
          <p:cNvPr id="474" name="Google Shape;474;p22"/>
          <p:cNvSpPr txBox="1"/>
          <p:nvPr/>
        </p:nvSpPr>
        <p:spPr>
          <a:xfrm>
            <a:off x="10200254" y="233563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475" name="Google Shape;475;p22"/>
          <p:cNvSpPr txBox="1"/>
          <p:nvPr/>
        </p:nvSpPr>
        <p:spPr>
          <a:xfrm>
            <a:off x="10200254" y="294230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476" name="Google Shape;476;p22"/>
          <p:cNvSpPr txBox="1"/>
          <p:nvPr/>
        </p:nvSpPr>
        <p:spPr>
          <a:xfrm>
            <a:off x="10661106" y="2934063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477" name="Google Shape;477;p22"/>
          <p:cNvSpPr txBox="1"/>
          <p:nvPr/>
        </p:nvSpPr>
        <p:spPr>
          <a:xfrm>
            <a:off x="6459847" y="1059650"/>
            <a:ext cx="1093163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3.회원-리뷰</a:t>
            </a:r>
            <a:endParaRPr sz="1238"/>
          </a:p>
        </p:txBody>
      </p:sp>
      <p:sp>
        <p:nvSpPr>
          <p:cNvPr id="478" name="Google Shape;478;p22"/>
          <p:cNvSpPr txBox="1"/>
          <p:nvPr/>
        </p:nvSpPr>
        <p:spPr>
          <a:xfrm>
            <a:off x="11069789" y="234513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479" name="Google Shape;479;p22"/>
          <p:cNvSpPr txBox="1"/>
          <p:nvPr/>
        </p:nvSpPr>
        <p:spPr>
          <a:xfrm>
            <a:off x="11112644" y="293861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481" name="Google Shape;481;p22"/>
          <p:cNvSpPr txBox="1"/>
          <p:nvPr/>
        </p:nvSpPr>
        <p:spPr>
          <a:xfrm>
            <a:off x="10916476" y="481178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238"/>
          </a:p>
        </p:txBody>
      </p:sp>
      <p:sp>
        <p:nvSpPr>
          <p:cNvPr id="482" name="Google Shape;482;p22"/>
          <p:cNvSpPr txBox="1"/>
          <p:nvPr/>
        </p:nvSpPr>
        <p:spPr>
          <a:xfrm>
            <a:off x="10916480" y="518455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   1</a:t>
            </a:r>
            <a:endParaRPr sz="1238"/>
          </a:p>
        </p:txBody>
      </p:sp>
      <p:sp>
        <p:nvSpPr>
          <p:cNvPr id="483" name="Google Shape;483;p22"/>
          <p:cNvSpPr txBox="1"/>
          <p:nvPr/>
        </p:nvSpPr>
        <p:spPr>
          <a:xfrm>
            <a:off x="11016907" y="577125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484" name="Google Shape;484;p22"/>
          <p:cNvSpPr txBox="1"/>
          <p:nvPr/>
        </p:nvSpPr>
        <p:spPr>
          <a:xfrm>
            <a:off x="9700534" y="2936978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485" name="Google Shape;485;p22"/>
          <p:cNvSpPr txBox="1"/>
          <p:nvPr/>
        </p:nvSpPr>
        <p:spPr>
          <a:xfrm>
            <a:off x="10661105" y="232868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486" name="Google Shape;486;p22"/>
          <p:cNvSpPr txBox="1"/>
          <p:nvPr/>
        </p:nvSpPr>
        <p:spPr>
          <a:xfrm>
            <a:off x="10661105" y="518455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2" name="Google Shape;493;p23">
            <a:extLst>
              <a:ext uri="{FF2B5EF4-FFF2-40B4-BE49-F238E27FC236}">
                <a16:creationId xmlns:a16="http://schemas.microsoft.com/office/drawing/2014/main" id="{F67819DB-467A-03B7-40BF-9AD006DD2F79}"/>
              </a:ext>
            </a:extLst>
          </p:cNvPr>
          <p:cNvSpPr txBox="1"/>
          <p:nvPr/>
        </p:nvSpPr>
        <p:spPr>
          <a:xfrm>
            <a:off x="6489038" y="1713875"/>
            <a:ext cx="76171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관계명</a:t>
            </a:r>
            <a:endParaRPr sz="1238" dirty="0"/>
          </a:p>
        </p:txBody>
      </p:sp>
      <p:sp>
        <p:nvSpPr>
          <p:cNvPr id="3" name="Google Shape;493;p23">
            <a:extLst>
              <a:ext uri="{FF2B5EF4-FFF2-40B4-BE49-F238E27FC236}">
                <a16:creationId xmlns:a16="http://schemas.microsoft.com/office/drawing/2014/main" id="{F9EC743B-3568-5C30-33F8-CC780403B98D}"/>
              </a:ext>
            </a:extLst>
          </p:cNvPr>
          <p:cNvSpPr txBox="1"/>
          <p:nvPr/>
        </p:nvSpPr>
        <p:spPr>
          <a:xfrm>
            <a:off x="6466011" y="4519830"/>
            <a:ext cx="76171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관계명</a:t>
            </a:r>
            <a:endParaRPr sz="1238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"/>
          <p:cNvSpPr txBox="1"/>
          <p:nvPr/>
        </p:nvSpPr>
        <p:spPr>
          <a:xfrm>
            <a:off x="6442803" y="1837396"/>
            <a:ext cx="5401620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494" name="Google Shape;494;p23"/>
          <p:cNvCxnSpPr/>
          <p:nvPr/>
        </p:nvCxnSpPr>
        <p:spPr>
          <a:xfrm>
            <a:off x="6442803" y="226017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95" name="Google Shape;495;p23"/>
          <p:cNvCxnSpPr/>
          <p:nvPr/>
        </p:nvCxnSpPr>
        <p:spPr>
          <a:xfrm>
            <a:off x="10100150" y="1979917"/>
            <a:ext cx="135040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96" name="Google Shape;496;p23"/>
          <p:cNvSpPr txBox="1"/>
          <p:nvPr/>
        </p:nvSpPr>
        <p:spPr>
          <a:xfrm>
            <a:off x="7582876" y="182165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497" name="Google Shape;497;p23"/>
          <p:cNvSpPr txBox="1"/>
          <p:nvPr/>
        </p:nvSpPr>
        <p:spPr>
          <a:xfrm>
            <a:off x="8850221" y="17326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498" name="Google Shape;498;p23"/>
          <p:cNvSpPr txBox="1"/>
          <p:nvPr/>
        </p:nvSpPr>
        <p:spPr>
          <a:xfrm>
            <a:off x="9593748" y="1818359"/>
            <a:ext cx="6430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499" name="Google Shape;499;p23"/>
          <p:cNvSpPr txBox="1"/>
          <p:nvPr/>
        </p:nvSpPr>
        <p:spPr>
          <a:xfrm>
            <a:off x="10118906" y="19865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500" name="Google Shape;500;p23"/>
          <p:cNvSpPr txBox="1"/>
          <p:nvPr/>
        </p:nvSpPr>
        <p:spPr>
          <a:xfrm>
            <a:off x="11009797" y="19848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501" name="Google Shape;501;p23"/>
          <p:cNvSpPr txBox="1"/>
          <p:nvPr/>
        </p:nvSpPr>
        <p:spPr>
          <a:xfrm>
            <a:off x="10356030" y="16633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502" name="Google Shape;502;p23"/>
          <p:cNvSpPr txBox="1"/>
          <p:nvPr/>
        </p:nvSpPr>
        <p:spPr>
          <a:xfrm>
            <a:off x="11441177" y="18216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503" name="Google Shape;503;p23"/>
          <p:cNvCxnSpPr/>
          <p:nvPr/>
        </p:nvCxnSpPr>
        <p:spPr>
          <a:xfrm>
            <a:off x="6442803" y="2850356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04" name="Google Shape;504;p23"/>
          <p:cNvCxnSpPr/>
          <p:nvPr/>
        </p:nvCxnSpPr>
        <p:spPr>
          <a:xfrm>
            <a:off x="6442803" y="1663395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505" name="Google Shape;505;p23"/>
          <p:cNvGrpSpPr/>
          <p:nvPr/>
        </p:nvGrpSpPr>
        <p:grpSpPr>
          <a:xfrm>
            <a:off x="10550285" y="1966729"/>
            <a:ext cx="450135" cy="1516673"/>
            <a:chOff x="3210" y="1096"/>
            <a:chExt cx="336" cy="1928"/>
          </a:xfrm>
        </p:grpSpPr>
        <p:cxnSp>
          <p:nvCxnSpPr>
            <p:cNvPr id="506" name="Google Shape;506;p23"/>
            <p:cNvCxnSpPr/>
            <p:nvPr/>
          </p:nvCxnSpPr>
          <p:spPr>
            <a:xfrm>
              <a:off x="3546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07" name="Google Shape;507;p23"/>
            <p:cNvCxnSpPr/>
            <p:nvPr/>
          </p:nvCxnSpPr>
          <p:spPr>
            <a:xfrm>
              <a:off x="3210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508" name="Google Shape;508;p23"/>
          <p:cNvGrpSpPr/>
          <p:nvPr/>
        </p:nvGrpSpPr>
        <p:grpSpPr>
          <a:xfrm>
            <a:off x="6442803" y="1661747"/>
            <a:ext cx="5392242" cy="1821656"/>
            <a:chOff x="144" y="911"/>
            <a:chExt cx="4025" cy="2113"/>
          </a:xfrm>
        </p:grpSpPr>
        <p:cxnSp>
          <p:nvCxnSpPr>
            <p:cNvPr id="509" name="Google Shape;509;p23"/>
            <p:cNvCxnSpPr/>
            <p:nvPr/>
          </p:nvCxnSpPr>
          <p:spPr>
            <a:xfrm>
              <a:off x="645" y="911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0" name="Google Shape;510;p23"/>
            <p:cNvCxnSpPr/>
            <p:nvPr/>
          </p:nvCxnSpPr>
          <p:spPr>
            <a:xfrm>
              <a:off x="206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1" name="Google Shape;511;p23"/>
            <p:cNvCxnSpPr/>
            <p:nvPr/>
          </p:nvCxnSpPr>
          <p:spPr>
            <a:xfrm>
              <a:off x="2503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2" name="Google Shape;512;p23"/>
            <p:cNvCxnSpPr/>
            <p:nvPr/>
          </p:nvCxnSpPr>
          <p:spPr>
            <a:xfrm>
              <a:off x="3882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3" name="Google Shape;513;p23"/>
            <p:cNvCxnSpPr/>
            <p:nvPr/>
          </p:nvCxnSpPr>
          <p:spPr>
            <a:xfrm>
              <a:off x="287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4" name="Google Shape;514;p23"/>
            <p:cNvCxnSpPr/>
            <p:nvPr/>
          </p:nvCxnSpPr>
          <p:spPr>
            <a:xfrm>
              <a:off x="14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5" name="Google Shape;515;p23"/>
            <p:cNvCxnSpPr/>
            <p:nvPr/>
          </p:nvCxnSpPr>
          <p:spPr>
            <a:xfrm>
              <a:off x="4169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516" name="Google Shape;516;p23"/>
          <p:cNvCxnSpPr/>
          <p:nvPr/>
        </p:nvCxnSpPr>
        <p:spPr>
          <a:xfrm>
            <a:off x="6442803" y="348340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17" name="Google Shape;517;p23"/>
          <p:cNvSpPr txBox="1"/>
          <p:nvPr/>
        </p:nvSpPr>
        <p:spPr>
          <a:xfrm>
            <a:off x="9079308" y="23491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컨텐츠정보-시리즈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518" name="Google Shape;518;p23"/>
          <p:cNvSpPr txBox="1"/>
          <p:nvPr/>
        </p:nvSpPr>
        <p:spPr>
          <a:xfrm>
            <a:off x="6442803" y="24200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519" name="Google Shape;519;p23"/>
          <p:cNvSpPr txBox="1"/>
          <p:nvPr/>
        </p:nvSpPr>
        <p:spPr>
          <a:xfrm>
            <a:off x="6442803" y="30267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520" name="Google Shape;520;p23"/>
          <p:cNvSpPr txBox="1"/>
          <p:nvPr/>
        </p:nvSpPr>
        <p:spPr>
          <a:xfrm>
            <a:off x="7160876" y="23656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하나 이상의 시리즈들을  가지고 있다. </a:t>
            </a:r>
            <a:endParaRPr sz="1125"/>
          </a:p>
        </p:txBody>
      </p:sp>
      <p:sp>
        <p:nvSpPr>
          <p:cNvPr id="521" name="Google Shape;521;p23"/>
          <p:cNvSpPr txBox="1"/>
          <p:nvPr/>
        </p:nvSpPr>
        <p:spPr>
          <a:xfrm>
            <a:off x="7150158" y="2945973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시리즈는 하나의 컨텐츠 정보를 가지고 있다. </a:t>
            </a:r>
            <a:endParaRPr sz="1125"/>
          </a:p>
        </p:txBody>
      </p:sp>
      <p:sp>
        <p:nvSpPr>
          <p:cNvPr id="522" name="Google Shape;522;p23"/>
          <p:cNvSpPr txBox="1"/>
          <p:nvPr/>
        </p:nvSpPr>
        <p:spPr>
          <a:xfrm>
            <a:off x="9079308" y="2945973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시리즈-컨텐츠정보</a:t>
            </a:r>
            <a:endParaRPr sz="67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523" name="Google Shape;523;p23"/>
          <p:cNvSpPr txBox="1"/>
          <p:nvPr/>
        </p:nvSpPr>
        <p:spPr>
          <a:xfrm>
            <a:off x="9647335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524" name="Google Shape;524;p23"/>
          <p:cNvSpPr txBox="1"/>
          <p:nvPr/>
        </p:nvSpPr>
        <p:spPr>
          <a:xfrm>
            <a:off x="9647335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525" name="Google Shape;525;p23"/>
          <p:cNvSpPr txBox="1"/>
          <p:nvPr/>
        </p:nvSpPr>
        <p:spPr>
          <a:xfrm>
            <a:off x="10183211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526" name="Google Shape;526;p23"/>
          <p:cNvSpPr txBox="1"/>
          <p:nvPr/>
        </p:nvSpPr>
        <p:spPr>
          <a:xfrm>
            <a:off x="10665498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27" name="Google Shape;527;p23"/>
          <p:cNvSpPr txBox="1"/>
          <p:nvPr/>
        </p:nvSpPr>
        <p:spPr>
          <a:xfrm>
            <a:off x="11115633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528" name="Google Shape;528;p23"/>
          <p:cNvSpPr txBox="1"/>
          <p:nvPr/>
        </p:nvSpPr>
        <p:spPr>
          <a:xfrm>
            <a:off x="10183211" y="3069614"/>
            <a:ext cx="578745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29" name="Google Shape;529;p23"/>
          <p:cNvSpPr txBox="1"/>
          <p:nvPr/>
        </p:nvSpPr>
        <p:spPr>
          <a:xfrm>
            <a:off x="10644063" y="3061371"/>
            <a:ext cx="578745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30" name="Google Shape;530;p23"/>
          <p:cNvSpPr txBox="1"/>
          <p:nvPr/>
        </p:nvSpPr>
        <p:spPr>
          <a:xfrm>
            <a:off x="11137068" y="3061371"/>
            <a:ext cx="578745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31" name="Google Shape;531;p23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32" name="Google Shape;532;p23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33" name="Google Shape;533;p23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sp>
        <p:nvSpPr>
          <p:cNvPr id="534" name="Google Shape;534;p23"/>
          <p:cNvSpPr txBox="1"/>
          <p:nvPr/>
        </p:nvSpPr>
        <p:spPr>
          <a:xfrm>
            <a:off x="6438080" y="4695113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35" name="Google Shape;535;p23"/>
          <p:cNvSpPr txBox="1"/>
          <p:nvPr/>
        </p:nvSpPr>
        <p:spPr>
          <a:xfrm>
            <a:off x="6481577" y="4863174"/>
            <a:ext cx="68199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관계명</a:t>
            </a:r>
            <a:endParaRPr sz="1238" dirty="0"/>
          </a:p>
        </p:txBody>
      </p:sp>
      <p:cxnSp>
        <p:nvCxnSpPr>
          <p:cNvPr id="536" name="Google Shape;536;p23"/>
          <p:cNvCxnSpPr/>
          <p:nvPr/>
        </p:nvCxnSpPr>
        <p:spPr>
          <a:xfrm>
            <a:off x="6438080" y="5291800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37" name="Google Shape;537;p23"/>
          <p:cNvCxnSpPr/>
          <p:nvPr/>
        </p:nvCxnSpPr>
        <p:spPr>
          <a:xfrm>
            <a:off x="10095427" y="5011544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38" name="Google Shape;538;p23"/>
          <p:cNvSpPr txBox="1"/>
          <p:nvPr/>
        </p:nvSpPr>
        <p:spPr>
          <a:xfrm>
            <a:off x="7578155" y="4853282"/>
            <a:ext cx="10744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539" name="Google Shape;539;p23"/>
          <p:cNvSpPr txBox="1"/>
          <p:nvPr/>
        </p:nvSpPr>
        <p:spPr>
          <a:xfrm>
            <a:off x="8845499" y="4764262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540" name="Google Shape;540;p23"/>
          <p:cNvSpPr txBox="1"/>
          <p:nvPr/>
        </p:nvSpPr>
        <p:spPr>
          <a:xfrm>
            <a:off x="9589025" y="4849986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541" name="Google Shape;541;p23"/>
          <p:cNvSpPr txBox="1"/>
          <p:nvPr/>
        </p:nvSpPr>
        <p:spPr>
          <a:xfrm>
            <a:off x="10114183" y="5018140"/>
            <a:ext cx="450225" cy="22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013"/>
          </a:p>
        </p:txBody>
      </p:sp>
      <p:sp>
        <p:nvSpPr>
          <p:cNvPr id="542" name="Google Shape;542;p23"/>
          <p:cNvSpPr txBox="1"/>
          <p:nvPr/>
        </p:nvSpPr>
        <p:spPr>
          <a:xfrm>
            <a:off x="10544182" y="487964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endParaRPr sz="1013"/>
          </a:p>
        </p:txBody>
      </p:sp>
      <p:sp>
        <p:nvSpPr>
          <p:cNvPr id="543" name="Google Shape;543;p23"/>
          <p:cNvSpPr txBox="1"/>
          <p:nvPr/>
        </p:nvSpPr>
        <p:spPr>
          <a:xfrm>
            <a:off x="11005075" y="501649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544" name="Google Shape;544;p23"/>
          <p:cNvSpPr txBox="1"/>
          <p:nvPr/>
        </p:nvSpPr>
        <p:spPr>
          <a:xfrm>
            <a:off x="10351308" y="4695022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545" name="Google Shape;545;p23"/>
          <p:cNvSpPr txBox="1"/>
          <p:nvPr/>
        </p:nvSpPr>
        <p:spPr>
          <a:xfrm>
            <a:off x="11437158" y="5303411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546" name="Google Shape;546;p23"/>
          <p:cNvCxnSpPr/>
          <p:nvPr/>
        </p:nvCxnSpPr>
        <p:spPr>
          <a:xfrm>
            <a:off x="6438080" y="5881983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47" name="Google Shape;547;p23"/>
          <p:cNvCxnSpPr/>
          <p:nvPr/>
        </p:nvCxnSpPr>
        <p:spPr>
          <a:xfrm>
            <a:off x="6438080" y="4695021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548" name="Google Shape;548;p23"/>
          <p:cNvGrpSpPr/>
          <p:nvPr/>
        </p:nvGrpSpPr>
        <p:grpSpPr>
          <a:xfrm>
            <a:off x="10545562" y="4998356"/>
            <a:ext cx="450135" cy="1516673"/>
            <a:chOff x="3210" y="1096"/>
            <a:chExt cx="336" cy="1928"/>
          </a:xfrm>
        </p:grpSpPr>
        <p:cxnSp>
          <p:nvCxnSpPr>
            <p:cNvPr id="549" name="Google Shape;549;p23"/>
            <p:cNvCxnSpPr/>
            <p:nvPr/>
          </p:nvCxnSpPr>
          <p:spPr>
            <a:xfrm>
              <a:off x="3546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0" name="Google Shape;550;p23"/>
            <p:cNvCxnSpPr/>
            <p:nvPr/>
          </p:nvCxnSpPr>
          <p:spPr>
            <a:xfrm>
              <a:off x="3210" y="1096"/>
              <a:ext cx="0" cy="1928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551" name="Google Shape;551;p23"/>
          <p:cNvGrpSpPr/>
          <p:nvPr/>
        </p:nvGrpSpPr>
        <p:grpSpPr>
          <a:xfrm>
            <a:off x="6438080" y="4693374"/>
            <a:ext cx="5392242" cy="1821656"/>
            <a:chOff x="144" y="911"/>
            <a:chExt cx="4025" cy="2113"/>
          </a:xfrm>
        </p:grpSpPr>
        <p:cxnSp>
          <p:nvCxnSpPr>
            <p:cNvPr id="552" name="Google Shape;552;p23"/>
            <p:cNvCxnSpPr/>
            <p:nvPr/>
          </p:nvCxnSpPr>
          <p:spPr>
            <a:xfrm>
              <a:off x="645" y="911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3" name="Google Shape;553;p23"/>
            <p:cNvCxnSpPr/>
            <p:nvPr/>
          </p:nvCxnSpPr>
          <p:spPr>
            <a:xfrm>
              <a:off x="206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4" name="Google Shape;554;p23"/>
            <p:cNvCxnSpPr/>
            <p:nvPr/>
          </p:nvCxnSpPr>
          <p:spPr>
            <a:xfrm>
              <a:off x="2503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5" name="Google Shape;555;p23"/>
            <p:cNvCxnSpPr/>
            <p:nvPr/>
          </p:nvCxnSpPr>
          <p:spPr>
            <a:xfrm>
              <a:off x="3882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6" name="Google Shape;556;p23"/>
            <p:cNvCxnSpPr/>
            <p:nvPr/>
          </p:nvCxnSpPr>
          <p:spPr>
            <a:xfrm>
              <a:off x="287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7" name="Google Shape;557;p23"/>
            <p:cNvCxnSpPr/>
            <p:nvPr/>
          </p:nvCxnSpPr>
          <p:spPr>
            <a:xfrm>
              <a:off x="144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8" name="Google Shape;558;p23"/>
            <p:cNvCxnSpPr/>
            <p:nvPr/>
          </p:nvCxnSpPr>
          <p:spPr>
            <a:xfrm>
              <a:off x="4169" y="913"/>
              <a:ext cx="0" cy="2111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559" name="Google Shape;559;p23"/>
          <p:cNvCxnSpPr/>
          <p:nvPr/>
        </p:nvCxnSpPr>
        <p:spPr>
          <a:xfrm>
            <a:off x="6438080" y="6515029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60" name="Google Shape;560;p23"/>
          <p:cNvSpPr txBox="1"/>
          <p:nvPr/>
        </p:nvSpPr>
        <p:spPr>
          <a:xfrm>
            <a:off x="9063867" y="5989140"/>
            <a:ext cx="578813" cy="21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endParaRPr sz="1238"/>
          </a:p>
        </p:txBody>
      </p:sp>
      <p:sp>
        <p:nvSpPr>
          <p:cNvPr id="561" name="Google Shape;561;p23"/>
          <p:cNvSpPr txBox="1"/>
          <p:nvPr/>
        </p:nvSpPr>
        <p:spPr>
          <a:xfrm>
            <a:off x="6470283" y="6087302"/>
            <a:ext cx="696600" cy="22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013"/>
          </a:p>
        </p:txBody>
      </p:sp>
      <p:sp>
        <p:nvSpPr>
          <p:cNvPr id="562" name="Google Shape;562;p23"/>
          <p:cNvSpPr txBox="1"/>
          <p:nvPr/>
        </p:nvSpPr>
        <p:spPr>
          <a:xfrm>
            <a:off x="6470283" y="5471580"/>
            <a:ext cx="696600" cy="22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013"/>
          </a:p>
        </p:txBody>
      </p:sp>
      <p:sp>
        <p:nvSpPr>
          <p:cNvPr id="563" name="Google Shape;563;p23"/>
          <p:cNvSpPr txBox="1"/>
          <p:nvPr/>
        </p:nvSpPr>
        <p:spPr>
          <a:xfrm>
            <a:off x="7156153" y="6002328"/>
            <a:ext cx="1986863" cy="57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시리즈 회차는 하나의 시리즈를 갖고 있다.</a:t>
            </a:r>
            <a:endParaRPr sz="1125">
              <a:solidFill>
                <a:schemeClr val="dk1"/>
              </a:solidFill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564" name="Google Shape;564;p23"/>
          <p:cNvSpPr txBox="1"/>
          <p:nvPr/>
        </p:nvSpPr>
        <p:spPr>
          <a:xfrm>
            <a:off x="7145435" y="5356094"/>
            <a:ext cx="1789763" cy="6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시리즈는 하나 이상의 시리즈 회차들을  가지고 있다. </a:t>
            </a:r>
            <a:endParaRPr sz="1125">
              <a:solidFill>
                <a:schemeClr val="dk1"/>
              </a:solidFill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1238"/>
          </a:p>
        </p:txBody>
      </p:sp>
      <p:sp>
        <p:nvSpPr>
          <p:cNvPr id="565" name="Google Shape;565;p23"/>
          <p:cNvSpPr txBox="1"/>
          <p:nvPr/>
        </p:nvSpPr>
        <p:spPr>
          <a:xfrm>
            <a:off x="9050471" y="5382471"/>
            <a:ext cx="799875" cy="21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endParaRPr sz="1238"/>
          </a:p>
        </p:txBody>
      </p:sp>
      <p:sp>
        <p:nvSpPr>
          <p:cNvPr id="566" name="Google Shape;566;p23"/>
          <p:cNvSpPr txBox="1"/>
          <p:nvPr/>
        </p:nvSpPr>
        <p:spPr>
          <a:xfrm>
            <a:off x="9642612" y="5494572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567" name="Google Shape;567;p23"/>
          <p:cNvSpPr txBox="1"/>
          <p:nvPr/>
        </p:nvSpPr>
        <p:spPr>
          <a:xfrm>
            <a:off x="9642612" y="6101242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568" name="Google Shape;568;p23"/>
          <p:cNvSpPr txBox="1"/>
          <p:nvPr/>
        </p:nvSpPr>
        <p:spPr>
          <a:xfrm>
            <a:off x="10178488" y="5494572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30</a:t>
            </a:r>
            <a:endParaRPr sz="1238"/>
          </a:p>
        </p:txBody>
      </p:sp>
      <p:sp>
        <p:nvSpPr>
          <p:cNvPr id="569" name="Google Shape;569;p23"/>
          <p:cNvSpPr txBox="1"/>
          <p:nvPr/>
        </p:nvSpPr>
        <p:spPr>
          <a:xfrm>
            <a:off x="10660775" y="549951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70" name="Google Shape;570;p23"/>
          <p:cNvSpPr txBox="1"/>
          <p:nvPr/>
        </p:nvSpPr>
        <p:spPr>
          <a:xfrm>
            <a:off x="11110910" y="5499517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8</a:t>
            </a:r>
            <a:endParaRPr sz="1238"/>
          </a:p>
        </p:txBody>
      </p:sp>
      <p:sp>
        <p:nvSpPr>
          <p:cNvPr id="571" name="Google Shape;571;p23"/>
          <p:cNvSpPr txBox="1"/>
          <p:nvPr/>
        </p:nvSpPr>
        <p:spPr>
          <a:xfrm>
            <a:off x="10210640" y="6101242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72" name="Google Shape;572;p23"/>
          <p:cNvSpPr txBox="1"/>
          <p:nvPr/>
        </p:nvSpPr>
        <p:spPr>
          <a:xfrm>
            <a:off x="10639340" y="609299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73" name="Google Shape;573;p23"/>
          <p:cNvSpPr txBox="1"/>
          <p:nvPr/>
        </p:nvSpPr>
        <p:spPr>
          <a:xfrm>
            <a:off x="11104212" y="609299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574" name="Google Shape;574;p23"/>
          <p:cNvSpPr txBox="1"/>
          <p:nvPr/>
        </p:nvSpPr>
        <p:spPr>
          <a:xfrm>
            <a:off x="6442802" y="1282134"/>
            <a:ext cx="1992138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5.컨첸츠정보 –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시리즈</a:t>
            </a:r>
            <a:endParaRPr sz="1238" dirty="0"/>
          </a:p>
        </p:txBody>
      </p:sp>
      <p:sp>
        <p:nvSpPr>
          <p:cNvPr id="575" name="Google Shape;575;p23"/>
          <p:cNvSpPr txBox="1"/>
          <p:nvPr/>
        </p:nvSpPr>
        <p:spPr>
          <a:xfrm>
            <a:off x="6442099" y="4234630"/>
            <a:ext cx="1774027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6.시리즈-시리즈회차</a:t>
            </a:r>
            <a:endParaRPr sz="1238" dirty="0"/>
          </a:p>
        </p:txBody>
      </p:sp>
      <p:grpSp>
        <p:nvGrpSpPr>
          <p:cNvPr id="576" name="Google Shape;576;p23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577" name="Google Shape;577;p23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578" name="Google Shape;578;p23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581" name="Google Shape;581;p23"/>
          <p:cNvSpPr txBox="1"/>
          <p:nvPr/>
        </p:nvSpPr>
        <p:spPr>
          <a:xfrm>
            <a:off x="10544873" y="19905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582" name="Google Shape;582;p23"/>
          <p:cNvSpPr txBox="1"/>
          <p:nvPr/>
        </p:nvSpPr>
        <p:spPr>
          <a:xfrm>
            <a:off x="10544186" y="5040471"/>
            <a:ext cx="450225" cy="22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1013"/>
          </a:p>
        </p:txBody>
      </p:sp>
      <p:sp>
        <p:nvSpPr>
          <p:cNvPr id="583" name="Google Shape;583;p23"/>
          <p:cNvSpPr txBox="1"/>
          <p:nvPr/>
        </p:nvSpPr>
        <p:spPr>
          <a:xfrm>
            <a:off x="8999489" y="5410474"/>
            <a:ext cx="578813" cy="49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시리즈-시리즈 회차</a:t>
            </a:r>
            <a:endParaRPr sz="56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584" name="Google Shape;584;p23"/>
          <p:cNvSpPr txBox="1"/>
          <p:nvPr/>
        </p:nvSpPr>
        <p:spPr>
          <a:xfrm>
            <a:off x="8999489" y="6021434"/>
            <a:ext cx="578813" cy="49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시리즈 회차 - 시리즈</a:t>
            </a:r>
            <a:endParaRPr sz="56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" name="Google Shape;493;p23">
            <a:extLst>
              <a:ext uri="{FF2B5EF4-FFF2-40B4-BE49-F238E27FC236}">
                <a16:creationId xmlns:a16="http://schemas.microsoft.com/office/drawing/2014/main" id="{B66A0317-B1F2-1BAA-72AE-D36DC0F931B9}"/>
              </a:ext>
            </a:extLst>
          </p:cNvPr>
          <p:cNvSpPr txBox="1"/>
          <p:nvPr/>
        </p:nvSpPr>
        <p:spPr>
          <a:xfrm>
            <a:off x="6515973" y="1821656"/>
            <a:ext cx="76171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관계명</a:t>
            </a:r>
            <a:endParaRPr sz="1238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4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91" name="Google Shape;591;p24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92" name="Google Shape;592;p24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grpSp>
        <p:nvGrpSpPr>
          <p:cNvPr id="593" name="Google Shape;593;p24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594" name="Google Shape;594;p24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595" name="Google Shape;595;p24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598" name="Google Shape;598;p24"/>
          <p:cNvSpPr txBox="1"/>
          <p:nvPr/>
        </p:nvSpPr>
        <p:spPr>
          <a:xfrm>
            <a:off x="6432912" y="16634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99" name="Google Shape;599;p24"/>
          <p:cNvSpPr txBox="1"/>
          <p:nvPr/>
        </p:nvSpPr>
        <p:spPr>
          <a:xfrm>
            <a:off x="6525864" y="18216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600" name="Google Shape;600;p24"/>
          <p:cNvCxnSpPr/>
          <p:nvPr/>
        </p:nvCxnSpPr>
        <p:spPr>
          <a:xfrm>
            <a:off x="6442803" y="22601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01" name="Google Shape;601;p24"/>
          <p:cNvCxnSpPr/>
          <p:nvPr/>
        </p:nvCxnSpPr>
        <p:spPr>
          <a:xfrm>
            <a:off x="10100150" y="19799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03" name="Google Shape;603;p24"/>
          <p:cNvSpPr txBox="1"/>
          <p:nvPr/>
        </p:nvSpPr>
        <p:spPr>
          <a:xfrm>
            <a:off x="8850221" y="17326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604" name="Google Shape;604;p24"/>
          <p:cNvSpPr txBox="1"/>
          <p:nvPr/>
        </p:nvSpPr>
        <p:spPr>
          <a:xfrm>
            <a:off x="9593748" y="18183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605" name="Google Shape;605;p24"/>
          <p:cNvSpPr txBox="1"/>
          <p:nvPr/>
        </p:nvSpPr>
        <p:spPr>
          <a:xfrm>
            <a:off x="10118906" y="19865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606" name="Google Shape;606;p24"/>
          <p:cNvSpPr txBox="1"/>
          <p:nvPr/>
        </p:nvSpPr>
        <p:spPr>
          <a:xfrm>
            <a:off x="11009797" y="19848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607" name="Google Shape;607;p24"/>
          <p:cNvSpPr txBox="1"/>
          <p:nvPr/>
        </p:nvSpPr>
        <p:spPr>
          <a:xfrm>
            <a:off x="10356030" y="16633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608" name="Google Shape;608;p24"/>
          <p:cNvSpPr txBox="1"/>
          <p:nvPr/>
        </p:nvSpPr>
        <p:spPr>
          <a:xfrm>
            <a:off x="11441177" y="18216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609" name="Google Shape;609;p24"/>
          <p:cNvCxnSpPr/>
          <p:nvPr/>
        </p:nvCxnSpPr>
        <p:spPr>
          <a:xfrm>
            <a:off x="6442803" y="28503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10" name="Google Shape;610;p24"/>
          <p:cNvCxnSpPr/>
          <p:nvPr/>
        </p:nvCxnSpPr>
        <p:spPr>
          <a:xfrm>
            <a:off x="6442803" y="16633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611" name="Google Shape;611;p24"/>
          <p:cNvGrpSpPr/>
          <p:nvPr/>
        </p:nvGrpSpPr>
        <p:grpSpPr>
          <a:xfrm>
            <a:off x="10550285" y="1966729"/>
            <a:ext cx="450135" cy="1415981"/>
            <a:chOff x="3210" y="1096"/>
            <a:chExt cx="336" cy="1800"/>
          </a:xfrm>
        </p:grpSpPr>
        <p:cxnSp>
          <p:nvCxnSpPr>
            <p:cNvPr id="612" name="Google Shape;612;p24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13" name="Google Shape;613;p24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614" name="Google Shape;614;p24"/>
          <p:cNvGrpSpPr/>
          <p:nvPr/>
        </p:nvGrpSpPr>
        <p:grpSpPr>
          <a:xfrm>
            <a:off x="6442803" y="1661746"/>
            <a:ext cx="5392242" cy="1812173"/>
            <a:chOff x="144" y="911"/>
            <a:chExt cx="4025" cy="2102"/>
          </a:xfrm>
        </p:grpSpPr>
        <p:cxnSp>
          <p:nvCxnSpPr>
            <p:cNvPr id="615" name="Google Shape;615;p24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16" name="Google Shape;616;p24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17" name="Google Shape;617;p24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18" name="Google Shape;618;p24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19" name="Google Shape;619;p24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20" name="Google Shape;620;p24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21" name="Google Shape;621;p24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622" name="Google Shape;622;p24"/>
          <p:cNvCxnSpPr/>
          <p:nvPr/>
        </p:nvCxnSpPr>
        <p:spPr>
          <a:xfrm>
            <a:off x="6442803" y="34834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23" name="Google Shape;623;p24"/>
          <p:cNvSpPr txBox="1"/>
          <p:nvPr/>
        </p:nvSpPr>
        <p:spPr>
          <a:xfrm>
            <a:off x="9079308" y="2349195"/>
            <a:ext cx="578813" cy="47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컨텐츠정보-컨텐츠 감독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624" name="Google Shape;624;p24"/>
          <p:cNvSpPr txBox="1"/>
          <p:nvPr/>
        </p:nvSpPr>
        <p:spPr>
          <a:xfrm>
            <a:off x="6442803" y="24200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625" name="Google Shape;625;p24"/>
          <p:cNvSpPr txBox="1"/>
          <p:nvPr/>
        </p:nvSpPr>
        <p:spPr>
          <a:xfrm>
            <a:off x="6442803" y="30267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626" name="Google Shape;626;p24"/>
          <p:cNvSpPr txBox="1"/>
          <p:nvPr/>
        </p:nvSpPr>
        <p:spPr>
          <a:xfrm>
            <a:off x="7160876" y="23656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하나 이상의 컨텐츠 감독들을  가지고 있다. </a:t>
            </a:r>
            <a:endParaRPr sz="1125"/>
          </a:p>
        </p:txBody>
      </p:sp>
      <p:sp>
        <p:nvSpPr>
          <p:cNvPr id="627" name="Google Shape;627;p24"/>
          <p:cNvSpPr txBox="1"/>
          <p:nvPr/>
        </p:nvSpPr>
        <p:spPr>
          <a:xfrm>
            <a:off x="7150158" y="2945973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감독은 하나의 컨텐츠 정보를 가지고 있다. </a:t>
            </a:r>
            <a:endParaRPr sz="1125"/>
          </a:p>
        </p:txBody>
      </p:sp>
      <p:sp>
        <p:nvSpPr>
          <p:cNvPr id="628" name="Google Shape;628;p24"/>
          <p:cNvSpPr txBox="1"/>
          <p:nvPr/>
        </p:nvSpPr>
        <p:spPr>
          <a:xfrm>
            <a:off x="9079308" y="2945973"/>
            <a:ext cx="578813" cy="52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감독-컨텐츠 정보</a:t>
            </a:r>
            <a:endParaRPr sz="67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629" name="Google Shape;629;p24"/>
          <p:cNvSpPr txBox="1"/>
          <p:nvPr/>
        </p:nvSpPr>
        <p:spPr>
          <a:xfrm>
            <a:off x="9647335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630" name="Google Shape;630;p24"/>
          <p:cNvSpPr txBox="1"/>
          <p:nvPr/>
        </p:nvSpPr>
        <p:spPr>
          <a:xfrm>
            <a:off x="9647335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631" name="Google Shape;631;p24"/>
          <p:cNvSpPr txBox="1"/>
          <p:nvPr/>
        </p:nvSpPr>
        <p:spPr>
          <a:xfrm>
            <a:off x="10183211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632" name="Google Shape;632;p24"/>
          <p:cNvSpPr txBox="1"/>
          <p:nvPr/>
        </p:nvSpPr>
        <p:spPr>
          <a:xfrm>
            <a:off x="10665498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33" name="Google Shape;633;p24"/>
          <p:cNvSpPr txBox="1"/>
          <p:nvPr/>
        </p:nvSpPr>
        <p:spPr>
          <a:xfrm>
            <a:off x="11115633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634" name="Google Shape;634;p24"/>
          <p:cNvSpPr txBox="1"/>
          <p:nvPr/>
        </p:nvSpPr>
        <p:spPr>
          <a:xfrm>
            <a:off x="10183211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35" name="Google Shape;635;p24"/>
          <p:cNvSpPr txBox="1"/>
          <p:nvPr/>
        </p:nvSpPr>
        <p:spPr>
          <a:xfrm>
            <a:off x="10644062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36" name="Google Shape;636;p24"/>
          <p:cNvSpPr txBox="1"/>
          <p:nvPr/>
        </p:nvSpPr>
        <p:spPr>
          <a:xfrm>
            <a:off x="11137068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37" name="Google Shape;637;p24"/>
          <p:cNvSpPr txBox="1"/>
          <p:nvPr/>
        </p:nvSpPr>
        <p:spPr>
          <a:xfrm>
            <a:off x="6442802" y="1282134"/>
            <a:ext cx="2169105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7.컨첸츠정보 –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컨텐츠</a:t>
            </a: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감독</a:t>
            </a:r>
            <a:endParaRPr sz="1238" dirty="0"/>
          </a:p>
        </p:txBody>
      </p:sp>
      <p:sp>
        <p:nvSpPr>
          <p:cNvPr id="638" name="Google Shape;638;p24"/>
          <p:cNvSpPr txBox="1"/>
          <p:nvPr/>
        </p:nvSpPr>
        <p:spPr>
          <a:xfrm>
            <a:off x="10544873" y="19905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639" name="Google Shape;639;p24"/>
          <p:cNvSpPr txBox="1"/>
          <p:nvPr/>
        </p:nvSpPr>
        <p:spPr>
          <a:xfrm>
            <a:off x="6414622" y="46613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 dirty="0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 dirty="0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 dirty="0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40" name="Google Shape;640;p24"/>
          <p:cNvSpPr txBox="1"/>
          <p:nvPr/>
        </p:nvSpPr>
        <p:spPr>
          <a:xfrm>
            <a:off x="6497683" y="48195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641" name="Google Shape;641;p24"/>
          <p:cNvCxnSpPr/>
          <p:nvPr/>
        </p:nvCxnSpPr>
        <p:spPr>
          <a:xfrm>
            <a:off x="6414622" y="52580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42" name="Google Shape;642;p24"/>
          <p:cNvCxnSpPr/>
          <p:nvPr/>
        </p:nvCxnSpPr>
        <p:spPr>
          <a:xfrm>
            <a:off x="10071968" y="49778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44" name="Google Shape;644;p24"/>
          <p:cNvSpPr txBox="1"/>
          <p:nvPr/>
        </p:nvSpPr>
        <p:spPr>
          <a:xfrm>
            <a:off x="8822040" y="47305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645" name="Google Shape;645;p24"/>
          <p:cNvSpPr txBox="1"/>
          <p:nvPr/>
        </p:nvSpPr>
        <p:spPr>
          <a:xfrm>
            <a:off x="9565567" y="48162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646" name="Google Shape;646;p24"/>
          <p:cNvSpPr txBox="1"/>
          <p:nvPr/>
        </p:nvSpPr>
        <p:spPr>
          <a:xfrm>
            <a:off x="10090725" y="49844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647" name="Google Shape;647;p24"/>
          <p:cNvSpPr txBox="1"/>
          <p:nvPr/>
        </p:nvSpPr>
        <p:spPr>
          <a:xfrm>
            <a:off x="10981616" y="49827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648" name="Google Shape;648;p24"/>
          <p:cNvSpPr txBox="1"/>
          <p:nvPr/>
        </p:nvSpPr>
        <p:spPr>
          <a:xfrm>
            <a:off x="10327849" y="46612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649" name="Google Shape;649;p24"/>
          <p:cNvSpPr txBox="1"/>
          <p:nvPr/>
        </p:nvSpPr>
        <p:spPr>
          <a:xfrm>
            <a:off x="11412996" y="48195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650" name="Google Shape;650;p24"/>
          <p:cNvCxnSpPr/>
          <p:nvPr/>
        </p:nvCxnSpPr>
        <p:spPr>
          <a:xfrm>
            <a:off x="6414622" y="58482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51" name="Google Shape;651;p24"/>
          <p:cNvCxnSpPr/>
          <p:nvPr/>
        </p:nvCxnSpPr>
        <p:spPr>
          <a:xfrm>
            <a:off x="6414622" y="46612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652" name="Google Shape;652;p24"/>
          <p:cNvGrpSpPr/>
          <p:nvPr/>
        </p:nvGrpSpPr>
        <p:grpSpPr>
          <a:xfrm>
            <a:off x="10522104" y="4964629"/>
            <a:ext cx="450135" cy="1415981"/>
            <a:chOff x="3210" y="1096"/>
            <a:chExt cx="336" cy="1800"/>
          </a:xfrm>
        </p:grpSpPr>
        <p:cxnSp>
          <p:nvCxnSpPr>
            <p:cNvPr id="653" name="Google Shape;653;p24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54" name="Google Shape;654;p24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655" name="Google Shape;655;p24"/>
          <p:cNvGrpSpPr/>
          <p:nvPr/>
        </p:nvGrpSpPr>
        <p:grpSpPr>
          <a:xfrm>
            <a:off x="6414622" y="4659646"/>
            <a:ext cx="5392242" cy="1812173"/>
            <a:chOff x="144" y="911"/>
            <a:chExt cx="4025" cy="2102"/>
          </a:xfrm>
        </p:grpSpPr>
        <p:cxnSp>
          <p:nvCxnSpPr>
            <p:cNvPr id="656" name="Google Shape;656;p24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57" name="Google Shape;657;p24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58" name="Google Shape;658;p24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59" name="Google Shape;659;p24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60" name="Google Shape;660;p24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61" name="Google Shape;661;p24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62" name="Google Shape;662;p24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663" name="Google Shape;663;p24"/>
          <p:cNvCxnSpPr/>
          <p:nvPr/>
        </p:nvCxnSpPr>
        <p:spPr>
          <a:xfrm>
            <a:off x="6414622" y="64813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64" name="Google Shape;664;p24"/>
          <p:cNvSpPr txBox="1"/>
          <p:nvPr/>
        </p:nvSpPr>
        <p:spPr>
          <a:xfrm>
            <a:off x="9051127" y="53470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컨텐츠정보-시리즈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665" name="Google Shape;665;p24"/>
          <p:cNvSpPr txBox="1"/>
          <p:nvPr/>
        </p:nvSpPr>
        <p:spPr>
          <a:xfrm>
            <a:off x="6414622" y="54179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666" name="Google Shape;666;p24"/>
          <p:cNvSpPr txBox="1"/>
          <p:nvPr/>
        </p:nvSpPr>
        <p:spPr>
          <a:xfrm>
            <a:off x="6414622" y="60246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667" name="Google Shape;667;p24"/>
          <p:cNvSpPr txBox="1"/>
          <p:nvPr/>
        </p:nvSpPr>
        <p:spPr>
          <a:xfrm>
            <a:off x="7132694" y="53635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하나이상의 컨텐츠 배우들을 가지고 있다.</a:t>
            </a:r>
            <a:endParaRPr sz="1125"/>
          </a:p>
        </p:txBody>
      </p:sp>
      <p:sp>
        <p:nvSpPr>
          <p:cNvPr id="668" name="Google Shape;668;p24"/>
          <p:cNvSpPr txBox="1"/>
          <p:nvPr/>
        </p:nvSpPr>
        <p:spPr>
          <a:xfrm>
            <a:off x="7121977" y="5943873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배우은 하나의 컨텐츠 정보를 가지고 있다. </a:t>
            </a:r>
            <a:endParaRPr sz="1125"/>
          </a:p>
        </p:txBody>
      </p:sp>
      <p:sp>
        <p:nvSpPr>
          <p:cNvPr id="669" name="Google Shape;669;p24"/>
          <p:cNvSpPr txBox="1"/>
          <p:nvPr/>
        </p:nvSpPr>
        <p:spPr>
          <a:xfrm>
            <a:off x="9051127" y="5943873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시리즈-컨텐츠정보</a:t>
            </a:r>
            <a:endParaRPr sz="67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670" name="Google Shape;670;p24"/>
          <p:cNvSpPr txBox="1"/>
          <p:nvPr/>
        </p:nvSpPr>
        <p:spPr>
          <a:xfrm>
            <a:off x="9619154" y="54608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671" name="Google Shape;671;p24"/>
          <p:cNvSpPr txBox="1"/>
          <p:nvPr/>
        </p:nvSpPr>
        <p:spPr>
          <a:xfrm>
            <a:off x="9619154" y="60675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672" name="Google Shape;672;p24"/>
          <p:cNvSpPr txBox="1"/>
          <p:nvPr/>
        </p:nvSpPr>
        <p:spPr>
          <a:xfrm>
            <a:off x="10155029" y="54608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673" name="Google Shape;673;p24"/>
          <p:cNvSpPr txBox="1"/>
          <p:nvPr/>
        </p:nvSpPr>
        <p:spPr>
          <a:xfrm>
            <a:off x="10637317" y="54657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74" name="Google Shape;674;p24"/>
          <p:cNvSpPr txBox="1"/>
          <p:nvPr/>
        </p:nvSpPr>
        <p:spPr>
          <a:xfrm>
            <a:off x="11087452" y="54657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675" name="Google Shape;675;p24"/>
          <p:cNvSpPr txBox="1"/>
          <p:nvPr/>
        </p:nvSpPr>
        <p:spPr>
          <a:xfrm>
            <a:off x="10155029" y="60675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76" name="Google Shape;676;p24"/>
          <p:cNvSpPr txBox="1"/>
          <p:nvPr/>
        </p:nvSpPr>
        <p:spPr>
          <a:xfrm>
            <a:off x="10615881" y="60592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77" name="Google Shape;677;p24"/>
          <p:cNvSpPr txBox="1"/>
          <p:nvPr/>
        </p:nvSpPr>
        <p:spPr>
          <a:xfrm>
            <a:off x="11108887" y="60592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678" name="Google Shape;678;p24"/>
          <p:cNvSpPr txBox="1"/>
          <p:nvPr/>
        </p:nvSpPr>
        <p:spPr>
          <a:xfrm>
            <a:off x="6414621" y="4280034"/>
            <a:ext cx="2268532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8..컨첸츠정보 – 컨텐츠 배우</a:t>
            </a:r>
            <a:endParaRPr sz="1238"/>
          </a:p>
        </p:txBody>
      </p:sp>
      <p:sp>
        <p:nvSpPr>
          <p:cNvPr id="679" name="Google Shape;679;p24"/>
          <p:cNvSpPr txBox="1"/>
          <p:nvPr/>
        </p:nvSpPr>
        <p:spPr>
          <a:xfrm>
            <a:off x="10516691" y="49884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3" name="Google Shape;496;p23">
            <a:extLst>
              <a:ext uri="{FF2B5EF4-FFF2-40B4-BE49-F238E27FC236}">
                <a16:creationId xmlns:a16="http://schemas.microsoft.com/office/drawing/2014/main" id="{BB2E82A2-EB78-2154-030B-AF6DD8016B38}"/>
              </a:ext>
            </a:extLst>
          </p:cNvPr>
          <p:cNvSpPr txBox="1"/>
          <p:nvPr/>
        </p:nvSpPr>
        <p:spPr>
          <a:xfrm>
            <a:off x="7582876" y="182165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7" name="Google Shape;496;p23">
            <a:extLst>
              <a:ext uri="{FF2B5EF4-FFF2-40B4-BE49-F238E27FC236}">
                <a16:creationId xmlns:a16="http://schemas.microsoft.com/office/drawing/2014/main" id="{4ED365D1-C713-1CE5-695F-FAD720EFBBA7}"/>
              </a:ext>
            </a:extLst>
          </p:cNvPr>
          <p:cNvSpPr txBox="1"/>
          <p:nvPr/>
        </p:nvSpPr>
        <p:spPr>
          <a:xfrm>
            <a:off x="7473109" y="4821465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5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86" name="Google Shape;686;p25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87" name="Google Shape;687;p25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grpSp>
        <p:nvGrpSpPr>
          <p:cNvPr id="688" name="Google Shape;688;p25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689" name="Google Shape;689;p25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690" name="Google Shape;690;p25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693" name="Google Shape;693;p25"/>
          <p:cNvSpPr txBox="1"/>
          <p:nvPr/>
        </p:nvSpPr>
        <p:spPr>
          <a:xfrm>
            <a:off x="6442803" y="16634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6525864" y="18216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695" name="Google Shape;695;p25"/>
          <p:cNvCxnSpPr/>
          <p:nvPr/>
        </p:nvCxnSpPr>
        <p:spPr>
          <a:xfrm>
            <a:off x="6442803" y="22601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96" name="Google Shape;696;p25"/>
          <p:cNvCxnSpPr/>
          <p:nvPr/>
        </p:nvCxnSpPr>
        <p:spPr>
          <a:xfrm>
            <a:off x="10100150" y="19799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98" name="Google Shape;698;p25"/>
          <p:cNvSpPr txBox="1"/>
          <p:nvPr/>
        </p:nvSpPr>
        <p:spPr>
          <a:xfrm>
            <a:off x="8850221" y="17326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699" name="Google Shape;699;p25"/>
          <p:cNvSpPr txBox="1"/>
          <p:nvPr/>
        </p:nvSpPr>
        <p:spPr>
          <a:xfrm>
            <a:off x="9593748" y="18183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700" name="Google Shape;700;p25"/>
          <p:cNvSpPr txBox="1"/>
          <p:nvPr/>
        </p:nvSpPr>
        <p:spPr>
          <a:xfrm>
            <a:off x="10118906" y="19865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701" name="Google Shape;701;p25"/>
          <p:cNvSpPr txBox="1"/>
          <p:nvPr/>
        </p:nvSpPr>
        <p:spPr>
          <a:xfrm>
            <a:off x="11009797" y="19848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702" name="Google Shape;702;p25"/>
          <p:cNvSpPr txBox="1"/>
          <p:nvPr/>
        </p:nvSpPr>
        <p:spPr>
          <a:xfrm>
            <a:off x="10356030" y="16633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703" name="Google Shape;703;p25"/>
          <p:cNvSpPr txBox="1"/>
          <p:nvPr/>
        </p:nvSpPr>
        <p:spPr>
          <a:xfrm>
            <a:off x="11441177" y="18216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704" name="Google Shape;704;p25"/>
          <p:cNvCxnSpPr/>
          <p:nvPr/>
        </p:nvCxnSpPr>
        <p:spPr>
          <a:xfrm>
            <a:off x="6442803" y="28503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5" name="Google Shape;705;p25"/>
          <p:cNvCxnSpPr/>
          <p:nvPr/>
        </p:nvCxnSpPr>
        <p:spPr>
          <a:xfrm>
            <a:off x="6442803" y="16633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706" name="Google Shape;706;p25"/>
          <p:cNvGrpSpPr/>
          <p:nvPr/>
        </p:nvGrpSpPr>
        <p:grpSpPr>
          <a:xfrm>
            <a:off x="10550285" y="1966729"/>
            <a:ext cx="450135" cy="1415981"/>
            <a:chOff x="3210" y="1096"/>
            <a:chExt cx="336" cy="1800"/>
          </a:xfrm>
        </p:grpSpPr>
        <p:cxnSp>
          <p:nvCxnSpPr>
            <p:cNvPr id="707" name="Google Shape;707;p25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08" name="Google Shape;708;p25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709" name="Google Shape;709;p25"/>
          <p:cNvGrpSpPr/>
          <p:nvPr/>
        </p:nvGrpSpPr>
        <p:grpSpPr>
          <a:xfrm>
            <a:off x="6442803" y="1661746"/>
            <a:ext cx="5392242" cy="1812173"/>
            <a:chOff x="144" y="911"/>
            <a:chExt cx="4025" cy="2102"/>
          </a:xfrm>
        </p:grpSpPr>
        <p:cxnSp>
          <p:nvCxnSpPr>
            <p:cNvPr id="710" name="Google Shape;710;p25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1" name="Google Shape;711;p25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2" name="Google Shape;712;p25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3" name="Google Shape;713;p25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4" name="Google Shape;714;p25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5" name="Google Shape;715;p25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16" name="Google Shape;716;p25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717" name="Google Shape;717;p25"/>
          <p:cNvCxnSpPr/>
          <p:nvPr/>
        </p:nvCxnSpPr>
        <p:spPr>
          <a:xfrm>
            <a:off x="6442803" y="34834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18" name="Google Shape;718;p25"/>
          <p:cNvSpPr txBox="1"/>
          <p:nvPr/>
        </p:nvSpPr>
        <p:spPr>
          <a:xfrm>
            <a:off x="9079308" y="23491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감독-컨텐츠 감독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719" name="Google Shape;719;p25"/>
          <p:cNvSpPr txBox="1"/>
          <p:nvPr/>
        </p:nvSpPr>
        <p:spPr>
          <a:xfrm>
            <a:off x="6442803" y="24200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720" name="Google Shape;720;p25"/>
          <p:cNvSpPr txBox="1"/>
          <p:nvPr/>
        </p:nvSpPr>
        <p:spPr>
          <a:xfrm>
            <a:off x="6442803" y="30267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721" name="Google Shape;721;p25"/>
          <p:cNvSpPr txBox="1"/>
          <p:nvPr/>
        </p:nvSpPr>
        <p:spPr>
          <a:xfrm>
            <a:off x="7160876" y="23656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감독는 하나 이상의 컨텐츠 감독들을  가지고 있다. </a:t>
            </a:r>
            <a:endParaRPr sz="1125"/>
          </a:p>
        </p:txBody>
      </p:sp>
      <p:sp>
        <p:nvSpPr>
          <p:cNvPr id="722" name="Google Shape;722;p25"/>
          <p:cNvSpPr txBox="1"/>
          <p:nvPr/>
        </p:nvSpPr>
        <p:spPr>
          <a:xfrm>
            <a:off x="7150158" y="2945973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감독은 하나의 감독를 가지고 있다. </a:t>
            </a:r>
            <a:endParaRPr sz="1125"/>
          </a:p>
        </p:txBody>
      </p:sp>
      <p:sp>
        <p:nvSpPr>
          <p:cNvPr id="723" name="Google Shape;723;p25"/>
          <p:cNvSpPr txBox="1"/>
          <p:nvPr/>
        </p:nvSpPr>
        <p:spPr>
          <a:xfrm>
            <a:off x="9079308" y="2945973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감독-감독</a:t>
            </a:r>
            <a:endParaRPr sz="67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724" name="Google Shape;724;p25"/>
          <p:cNvSpPr txBox="1"/>
          <p:nvPr/>
        </p:nvSpPr>
        <p:spPr>
          <a:xfrm>
            <a:off x="9647335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725" name="Google Shape;725;p25"/>
          <p:cNvSpPr txBox="1"/>
          <p:nvPr/>
        </p:nvSpPr>
        <p:spPr>
          <a:xfrm>
            <a:off x="9647335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726" name="Google Shape;726;p25"/>
          <p:cNvSpPr txBox="1"/>
          <p:nvPr/>
        </p:nvSpPr>
        <p:spPr>
          <a:xfrm>
            <a:off x="10183211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727" name="Google Shape;727;p25"/>
          <p:cNvSpPr txBox="1"/>
          <p:nvPr/>
        </p:nvSpPr>
        <p:spPr>
          <a:xfrm>
            <a:off x="10665498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28" name="Google Shape;728;p25"/>
          <p:cNvSpPr txBox="1"/>
          <p:nvPr/>
        </p:nvSpPr>
        <p:spPr>
          <a:xfrm>
            <a:off x="11115633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729" name="Google Shape;729;p25"/>
          <p:cNvSpPr txBox="1"/>
          <p:nvPr/>
        </p:nvSpPr>
        <p:spPr>
          <a:xfrm>
            <a:off x="10183211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30" name="Google Shape;730;p25"/>
          <p:cNvSpPr txBox="1"/>
          <p:nvPr/>
        </p:nvSpPr>
        <p:spPr>
          <a:xfrm>
            <a:off x="10644062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31" name="Google Shape;731;p25"/>
          <p:cNvSpPr txBox="1"/>
          <p:nvPr/>
        </p:nvSpPr>
        <p:spPr>
          <a:xfrm>
            <a:off x="11137068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32" name="Google Shape;732;p25"/>
          <p:cNvSpPr txBox="1"/>
          <p:nvPr/>
        </p:nvSpPr>
        <p:spPr>
          <a:xfrm>
            <a:off x="6442803" y="1282134"/>
            <a:ext cx="1645129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9.감독-컨텐츠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감독</a:t>
            </a:r>
            <a:endParaRPr sz="1238" dirty="0"/>
          </a:p>
        </p:txBody>
      </p:sp>
      <p:sp>
        <p:nvSpPr>
          <p:cNvPr id="733" name="Google Shape;733;p25"/>
          <p:cNvSpPr txBox="1"/>
          <p:nvPr/>
        </p:nvSpPr>
        <p:spPr>
          <a:xfrm>
            <a:off x="10544873" y="19905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734" name="Google Shape;734;p25"/>
          <p:cNvSpPr txBox="1"/>
          <p:nvPr/>
        </p:nvSpPr>
        <p:spPr>
          <a:xfrm>
            <a:off x="6414622" y="46613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35" name="Google Shape;735;p25"/>
          <p:cNvSpPr txBox="1"/>
          <p:nvPr/>
        </p:nvSpPr>
        <p:spPr>
          <a:xfrm>
            <a:off x="6497683" y="48195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736" name="Google Shape;736;p25"/>
          <p:cNvCxnSpPr/>
          <p:nvPr/>
        </p:nvCxnSpPr>
        <p:spPr>
          <a:xfrm>
            <a:off x="6414622" y="52580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37" name="Google Shape;737;p25"/>
          <p:cNvCxnSpPr/>
          <p:nvPr/>
        </p:nvCxnSpPr>
        <p:spPr>
          <a:xfrm>
            <a:off x="10071968" y="49778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39" name="Google Shape;739;p25"/>
          <p:cNvSpPr txBox="1"/>
          <p:nvPr/>
        </p:nvSpPr>
        <p:spPr>
          <a:xfrm>
            <a:off x="8822040" y="47305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740" name="Google Shape;740;p25"/>
          <p:cNvSpPr txBox="1"/>
          <p:nvPr/>
        </p:nvSpPr>
        <p:spPr>
          <a:xfrm>
            <a:off x="9565567" y="48162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741" name="Google Shape;741;p25"/>
          <p:cNvSpPr txBox="1"/>
          <p:nvPr/>
        </p:nvSpPr>
        <p:spPr>
          <a:xfrm>
            <a:off x="10090725" y="49844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742" name="Google Shape;742;p25"/>
          <p:cNvSpPr txBox="1"/>
          <p:nvPr/>
        </p:nvSpPr>
        <p:spPr>
          <a:xfrm>
            <a:off x="10981616" y="49827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743" name="Google Shape;743;p25"/>
          <p:cNvSpPr txBox="1"/>
          <p:nvPr/>
        </p:nvSpPr>
        <p:spPr>
          <a:xfrm>
            <a:off x="10327849" y="46612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744" name="Google Shape;744;p25"/>
          <p:cNvSpPr txBox="1"/>
          <p:nvPr/>
        </p:nvSpPr>
        <p:spPr>
          <a:xfrm>
            <a:off x="11412996" y="48195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745" name="Google Shape;745;p25"/>
          <p:cNvCxnSpPr/>
          <p:nvPr/>
        </p:nvCxnSpPr>
        <p:spPr>
          <a:xfrm>
            <a:off x="6414622" y="58482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46" name="Google Shape;746;p25"/>
          <p:cNvCxnSpPr/>
          <p:nvPr/>
        </p:nvCxnSpPr>
        <p:spPr>
          <a:xfrm>
            <a:off x="6414622" y="46612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747" name="Google Shape;747;p25"/>
          <p:cNvGrpSpPr/>
          <p:nvPr/>
        </p:nvGrpSpPr>
        <p:grpSpPr>
          <a:xfrm>
            <a:off x="10522104" y="4964629"/>
            <a:ext cx="450135" cy="1415981"/>
            <a:chOff x="3210" y="1096"/>
            <a:chExt cx="336" cy="1800"/>
          </a:xfrm>
        </p:grpSpPr>
        <p:cxnSp>
          <p:nvCxnSpPr>
            <p:cNvPr id="748" name="Google Shape;748;p25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49" name="Google Shape;749;p25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750" name="Google Shape;750;p25"/>
          <p:cNvGrpSpPr/>
          <p:nvPr/>
        </p:nvGrpSpPr>
        <p:grpSpPr>
          <a:xfrm>
            <a:off x="6414622" y="4659646"/>
            <a:ext cx="5392242" cy="1812173"/>
            <a:chOff x="144" y="911"/>
            <a:chExt cx="4025" cy="2102"/>
          </a:xfrm>
        </p:grpSpPr>
        <p:cxnSp>
          <p:nvCxnSpPr>
            <p:cNvPr id="751" name="Google Shape;751;p25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2" name="Google Shape;752;p25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3" name="Google Shape;753;p25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4" name="Google Shape;754;p25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5" name="Google Shape;755;p25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6" name="Google Shape;756;p25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57" name="Google Shape;757;p25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758" name="Google Shape;758;p25"/>
          <p:cNvCxnSpPr/>
          <p:nvPr/>
        </p:nvCxnSpPr>
        <p:spPr>
          <a:xfrm>
            <a:off x="6414622" y="64813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59" name="Google Shape;759;p25"/>
          <p:cNvSpPr txBox="1"/>
          <p:nvPr/>
        </p:nvSpPr>
        <p:spPr>
          <a:xfrm>
            <a:off x="9051127" y="53470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배우-컨텐츠배우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760" name="Google Shape;760;p25"/>
          <p:cNvSpPr txBox="1"/>
          <p:nvPr/>
        </p:nvSpPr>
        <p:spPr>
          <a:xfrm>
            <a:off x="6414622" y="54179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761" name="Google Shape;761;p25"/>
          <p:cNvSpPr txBox="1"/>
          <p:nvPr/>
        </p:nvSpPr>
        <p:spPr>
          <a:xfrm>
            <a:off x="6414622" y="60246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762" name="Google Shape;762;p25"/>
          <p:cNvSpPr txBox="1"/>
          <p:nvPr/>
        </p:nvSpPr>
        <p:spPr>
          <a:xfrm>
            <a:off x="7132694" y="53635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배우는 하나이상의 컨텐츠 배우들을 가지고 있다.</a:t>
            </a:r>
            <a:endParaRPr sz="1125"/>
          </a:p>
        </p:txBody>
      </p:sp>
      <p:sp>
        <p:nvSpPr>
          <p:cNvPr id="763" name="Google Shape;763;p25"/>
          <p:cNvSpPr txBox="1"/>
          <p:nvPr/>
        </p:nvSpPr>
        <p:spPr>
          <a:xfrm>
            <a:off x="7121977" y="5943873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배우은 하나의 배우를 가지고 있다. </a:t>
            </a:r>
            <a:endParaRPr sz="1125"/>
          </a:p>
        </p:txBody>
      </p:sp>
      <p:sp>
        <p:nvSpPr>
          <p:cNvPr id="764" name="Google Shape;764;p25"/>
          <p:cNvSpPr txBox="1"/>
          <p:nvPr/>
        </p:nvSpPr>
        <p:spPr>
          <a:xfrm>
            <a:off x="9051127" y="5943872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배우-배우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765" name="Google Shape;765;p25"/>
          <p:cNvSpPr txBox="1"/>
          <p:nvPr/>
        </p:nvSpPr>
        <p:spPr>
          <a:xfrm>
            <a:off x="9619154" y="54608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766" name="Google Shape;766;p25"/>
          <p:cNvSpPr txBox="1"/>
          <p:nvPr/>
        </p:nvSpPr>
        <p:spPr>
          <a:xfrm>
            <a:off x="9619154" y="60675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767" name="Google Shape;767;p25"/>
          <p:cNvSpPr txBox="1"/>
          <p:nvPr/>
        </p:nvSpPr>
        <p:spPr>
          <a:xfrm>
            <a:off x="10155029" y="54608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768" name="Google Shape;768;p25"/>
          <p:cNvSpPr txBox="1"/>
          <p:nvPr/>
        </p:nvSpPr>
        <p:spPr>
          <a:xfrm>
            <a:off x="10637317" y="54657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69" name="Google Shape;769;p25"/>
          <p:cNvSpPr txBox="1"/>
          <p:nvPr/>
        </p:nvSpPr>
        <p:spPr>
          <a:xfrm>
            <a:off x="11087452" y="54657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770" name="Google Shape;770;p25"/>
          <p:cNvSpPr txBox="1"/>
          <p:nvPr/>
        </p:nvSpPr>
        <p:spPr>
          <a:xfrm>
            <a:off x="10155029" y="60675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71" name="Google Shape;771;p25"/>
          <p:cNvSpPr txBox="1"/>
          <p:nvPr/>
        </p:nvSpPr>
        <p:spPr>
          <a:xfrm>
            <a:off x="10615881" y="60592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72" name="Google Shape;772;p25"/>
          <p:cNvSpPr txBox="1"/>
          <p:nvPr/>
        </p:nvSpPr>
        <p:spPr>
          <a:xfrm>
            <a:off x="11108887" y="60592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773" name="Google Shape;773;p25"/>
          <p:cNvSpPr txBox="1"/>
          <p:nvPr/>
        </p:nvSpPr>
        <p:spPr>
          <a:xfrm>
            <a:off x="6414621" y="4280034"/>
            <a:ext cx="1872881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10.배우 – 컨텐츠 배우</a:t>
            </a:r>
            <a:endParaRPr sz="1238"/>
          </a:p>
        </p:txBody>
      </p:sp>
      <p:sp>
        <p:nvSpPr>
          <p:cNvPr id="774" name="Google Shape;774;p25"/>
          <p:cNvSpPr txBox="1"/>
          <p:nvPr/>
        </p:nvSpPr>
        <p:spPr>
          <a:xfrm>
            <a:off x="10516691" y="49884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2" name="Google Shape;496;p23">
            <a:extLst>
              <a:ext uri="{FF2B5EF4-FFF2-40B4-BE49-F238E27FC236}">
                <a16:creationId xmlns:a16="http://schemas.microsoft.com/office/drawing/2014/main" id="{782120E9-FDA1-9F90-E32C-A494C5611FB1}"/>
              </a:ext>
            </a:extLst>
          </p:cNvPr>
          <p:cNvSpPr txBox="1"/>
          <p:nvPr/>
        </p:nvSpPr>
        <p:spPr>
          <a:xfrm>
            <a:off x="7582876" y="182165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3" name="Google Shape;496;p23">
            <a:extLst>
              <a:ext uri="{FF2B5EF4-FFF2-40B4-BE49-F238E27FC236}">
                <a16:creationId xmlns:a16="http://schemas.microsoft.com/office/drawing/2014/main" id="{2F40B63D-CFFF-D2DB-767B-C40A6F141342}"/>
              </a:ext>
            </a:extLst>
          </p:cNvPr>
          <p:cNvSpPr txBox="1"/>
          <p:nvPr/>
        </p:nvSpPr>
        <p:spPr>
          <a:xfrm>
            <a:off x="7473109" y="4821465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6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1" name="Google Shape;781;p26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2" name="Google Shape;782;p26"/>
          <p:cNvSpPr txBox="1"/>
          <p:nvPr/>
        </p:nvSpPr>
        <p:spPr>
          <a:xfrm>
            <a:off x="10898604" y="9686926"/>
            <a:ext cx="107442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grpSp>
        <p:nvGrpSpPr>
          <p:cNvPr id="785" name="Google Shape;785;p26"/>
          <p:cNvGrpSpPr/>
          <p:nvPr/>
        </p:nvGrpSpPr>
        <p:grpSpPr>
          <a:xfrm>
            <a:off x="8087940" y="234097"/>
            <a:ext cx="2206947" cy="410491"/>
            <a:chOff x="671" y="794"/>
            <a:chExt cx="1274" cy="249"/>
          </a:xfrm>
        </p:grpSpPr>
        <p:sp>
          <p:nvSpPr>
            <p:cNvPr id="786" name="Google Shape;786;p26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787" name="Google Shape;787;p26"/>
            <p:cNvSpPr txBox="1"/>
            <p:nvPr/>
          </p:nvSpPr>
          <p:spPr>
            <a:xfrm>
              <a:off x="671" y="794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788" name="Google Shape;788;p26"/>
          <p:cNvSpPr txBox="1"/>
          <p:nvPr/>
        </p:nvSpPr>
        <p:spPr>
          <a:xfrm>
            <a:off x="6442803" y="16634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9" name="Google Shape;789;p26"/>
          <p:cNvSpPr txBox="1"/>
          <p:nvPr/>
        </p:nvSpPr>
        <p:spPr>
          <a:xfrm>
            <a:off x="6525864" y="18216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790" name="Google Shape;790;p26"/>
          <p:cNvCxnSpPr/>
          <p:nvPr/>
        </p:nvCxnSpPr>
        <p:spPr>
          <a:xfrm>
            <a:off x="6442803" y="22601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91" name="Google Shape;791;p26"/>
          <p:cNvCxnSpPr/>
          <p:nvPr/>
        </p:nvCxnSpPr>
        <p:spPr>
          <a:xfrm>
            <a:off x="10100150" y="19799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93" name="Google Shape;793;p26"/>
          <p:cNvSpPr txBox="1"/>
          <p:nvPr/>
        </p:nvSpPr>
        <p:spPr>
          <a:xfrm>
            <a:off x="8850221" y="17326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794" name="Google Shape;794;p26"/>
          <p:cNvSpPr txBox="1"/>
          <p:nvPr/>
        </p:nvSpPr>
        <p:spPr>
          <a:xfrm>
            <a:off x="9593748" y="18183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795" name="Google Shape;795;p26"/>
          <p:cNvSpPr txBox="1"/>
          <p:nvPr/>
        </p:nvSpPr>
        <p:spPr>
          <a:xfrm>
            <a:off x="10118906" y="19865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796" name="Google Shape;796;p26"/>
          <p:cNvSpPr txBox="1"/>
          <p:nvPr/>
        </p:nvSpPr>
        <p:spPr>
          <a:xfrm>
            <a:off x="11009797" y="19848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797" name="Google Shape;797;p26"/>
          <p:cNvSpPr txBox="1"/>
          <p:nvPr/>
        </p:nvSpPr>
        <p:spPr>
          <a:xfrm>
            <a:off x="10356030" y="16633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798" name="Google Shape;798;p26"/>
          <p:cNvSpPr txBox="1"/>
          <p:nvPr/>
        </p:nvSpPr>
        <p:spPr>
          <a:xfrm>
            <a:off x="11441177" y="18216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799" name="Google Shape;799;p26"/>
          <p:cNvCxnSpPr/>
          <p:nvPr/>
        </p:nvCxnSpPr>
        <p:spPr>
          <a:xfrm>
            <a:off x="6442803" y="28503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00" name="Google Shape;800;p26"/>
          <p:cNvCxnSpPr/>
          <p:nvPr/>
        </p:nvCxnSpPr>
        <p:spPr>
          <a:xfrm>
            <a:off x="6442803" y="16633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801" name="Google Shape;801;p26"/>
          <p:cNvGrpSpPr/>
          <p:nvPr/>
        </p:nvGrpSpPr>
        <p:grpSpPr>
          <a:xfrm>
            <a:off x="10550285" y="1966729"/>
            <a:ext cx="450135" cy="1415981"/>
            <a:chOff x="3210" y="1096"/>
            <a:chExt cx="336" cy="1800"/>
          </a:xfrm>
        </p:grpSpPr>
        <p:cxnSp>
          <p:nvCxnSpPr>
            <p:cNvPr id="802" name="Google Shape;802;p26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3" name="Google Shape;803;p26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804" name="Google Shape;804;p26"/>
          <p:cNvGrpSpPr/>
          <p:nvPr/>
        </p:nvGrpSpPr>
        <p:grpSpPr>
          <a:xfrm>
            <a:off x="6442803" y="1661746"/>
            <a:ext cx="5392242" cy="1812173"/>
            <a:chOff x="144" y="911"/>
            <a:chExt cx="4025" cy="2102"/>
          </a:xfrm>
        </p:grpSpPr>
        <p:cxnSp>
          <p:nvCxnSpPr>
            <p:cNvPr id="805" name="Google Shape;805;p26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6" name="Google Shape;806;p26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7" name="Google Shape;807;p26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8" name="Google Shape;808;p26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09" name="Google Shape;809;p26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10" name="Google Shape;810;p26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11" name="Google Shape;811;p26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812" name="Google Shape;812;p26"/>
          <p:cNvCxnSpPr/>
          <p:nvPr/>
        </p:nvCxnSpPr>
        <p:spPr>
          <a:xfrm>
            <a:off x="6442803" y="34834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13" name="Google Shape;813;p26"/>
          <p:cNvSpPr txBox="1"/>
          <p:nvPr/>
        </p:nvSpPr>
        <p:spPr>
          <a:xfrm>
            <a:off x="9079308" y="23491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정보-영화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814" name="Google Shape;814;p26"/>
          <p:cNvSpPr txBox="1"/>
          <p:nvPr/>
        </p:nvSpPr>
        <p:spPr>
          <a:xfrm>
            <a:off x="6442803" y="24200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815" name="Google Shape;815;p26"/>
          <p:cNvSpPr txBox="1"/>
          <p:nvPr/>
        </p:nvSpPr>
        <p:spPr>
          <a:xfrm>
            <a:off x="6442803" y="30267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816" name="Google Shape;816;p26"/>
          <p:cNvSpPr txBox="1"/>
          <p:nvPr/>
        </p:nvSpPr>
        <p:spPr>
          <a:xfrm>
            <a:off x="7160876" y="23656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하나 이상의 영화들을  가지고 있다. </a:t>
            </a:r>
            <a:endParaRPr sz="1125"/>
          </a:p>
        </p:txBody>
      </p:sp>
      <p:sp>
        <p:nvSpPr>
          <p:cNvPr id="817" name="Google Shape;817;p26"/>
          <p:cNvSpPr txBox="1"/>
          <p:nvPr/>
        </p:nvSpPr>
        <p:spPr>
          <a:xfrm>
            <a:off x="7150158" y="3031698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영화는 하나의 컨텐츠 정보를 가지고 있다. </a:t>
            </a:r>
            <a:endParaRPr sz="1125"/>
          </a:p>
        </p:txBody>
      </p:sp>
      <p:sp>
        <p:nvSpPr>
          <p:cNvPr id="818" name="Google Shape;818;p26"/>
          <p:cNvSpPr txBox="1"/>
          <p:nvPr/>
        </p:nvSpPr>
        <p:spPr>
          <a:xfrm>
            <a:off x="9079308" y="2945973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영화-컨텐츠정보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819" name="Google Shape;819;p26"/>
          <p:cNvSpPr txBox="1"/>
          <p:nvPr/>
        </p:nvSpPr>
        <p:spPr>
          <a:xfrm>
            <a:off x="9647335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820" name="Google Shape;820;p26"/>
          <p:cNvSpPr txBox="1"/>
          <p:nvPr/>
        </p:nvSpPr>
        <p:spPr>
          <a:xfrm>
            <a:off x="9647335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821" name="Google Shape;821;p26"/>
          <p:cNvSpPr txBox="1"/>
          <p:nvPr/>
        </p:nvSpPr>
        <p:spPr>
          <a:xfrm>
            <a:off x="10183211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822" name="Google Shape;822;p26"/>
          <p:cNvSpPr txBox="1"/>
          <p:nvPr/>
        </p:nvSpPr>
        <p:spPr>
          <a:xfrm>
            <a:off x="10665498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23" name="Google Shape;823;p26"/>
          <p:cNvSpPr txBox="1"/>
          <p:nvPr/>
        </p:nvSpPr>
        <p:spPr>
          <a:xfrm>
            <a:off x="11115633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824" name="Google Shape;824;p26"/>
          <p:cNvSpPr txBox="1"/>
          <p:nvPr/>
        </p:nvSpPr>
        <p:spPr>
          <a:xfrm>
            <a:off x="10183211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25" name="Google Shape;825;p26"/>
          <p:cNvSpPr txBox="1"/>
          <p:nvPr/>
        </p:nvSpPr>
        <p:spPr>
          <a:xfrm>
            <a:off x="10644062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26" name="Google Shape;826;p26"/>
          <p:cNvSpPr txBox="1"/>
          <p:nvPr/>
        </p:nvSpPr>
        <p:spPr>
          <a:xfrm>
            <a:off x="11137068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27" name="Google Shape;827;p26"/>
          <p:cNvSpPr txBox="1"/>
          <p:nvPr/>
        </p:nvSpPr>
        <p:spPr>
          <a:xfrm>
            <a:off x="6442802" y="1282134"/>
            <a:ext cx="1773321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11.컨텐츠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정보-영화</a:t>
            </a:r>
            <a:endParaRPr sz="1238" dirty="0"/>
          </a:p>
        </p:txBody>
      </p:sp>
      <p:sp>
        <p:nvSpPr>
          <p:cNvPr id="828" name="Google Shape;828;p26"/>
          <p:cNvSpPr txBox="1"/>
          <p:nvPr/>
        </p:nvSpPr>
        <p:spPr>
          <a:xfrm>
            <a:off x="10544873" y="19905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829" name="Google Shape;829;p26"/>
          <p:cNvSpPr txBox="1"/>
          <p:nvPr/>
        </p:nvSpPr>
        <p:spPr>
          <a:xfrm>
            <a:off x="6414622" y="4661400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30" name="Google Shape;830;p26"/>
          <p:cNvSpPr txBox="1"/>
          <p:nvPr/>
        </p:nvSpPr>
        <p:spPr>
          <a:xfrm>
            <a:off x="6497683" y="4819570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831" name="Google Shape;831;p26"/>
          <p:cNvCxnSpPr/>
          <p:nvPr/>
        </p:nvCxnSpPr>
        <p:spPr>
          <a:xfrm>
            <a:off x="6414622" y="525808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32" name="Google Shape;832;p26"/>
          <p:cNvCxnSpPr/>
          <p:nvPr/>
        </p:nvCxnSpPr>
        <p:spPr>
          <a:xfrm>
            <a:off x="10071968" y="4977831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34" name="Google Shape;834;p26"/>
          <p:cNvSpPr txBox="1"/>
          <p:nvPr/>
        </p:nvSpPr>
        <p:spPr>
          <a:xfrm>
            <a:off x="8822040" y="4730548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835" name="Google Shape;835;p26"/>
          <p:cNvSpPr txBox="1"/>
          <p:nvPr/>
        </p:nvSpPr>
        <p:spPr>
          <a:xfrm>
            <a:off x="9565567" y="4816272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836" name="Google Shape;836;p26"/>
          <p:cNvSpPr txBox="1"/>
          <p:nvPr/>
        </p:nvSpPr>
        <p:spPr>
          <a:xfrm>
            <a:off x="10090725" y="498442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837" name="Google Shape;837;p26"/>
          <p:cNvSpPr txBox="1"/>
          <p:nvPr/>
        </p:nvSpPr>
        <p:spPr>
          <a:xfrm>
            <a:off x="10981616" y="4982779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838" name="Google Shape;838;p26"/>
          <p:cNvSpPr txBox="1"/>
          <p:nvPr/>
        </p:nvSpPr>
        <p:spPr>
          <a:xfrm>
            <a:off x="10327849" y="4661309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839" name="Google Shape;839;p26"/>
          <p:cNvSpPr txBox="1"/>
          <p:nvPr/>
        </p:nvSpPr>
        <p:spPr>
          <a:xfrm>
            <a:off x="11412996" y="4819571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840" name="Google Shape;840;p26"/>
          <p:cNvCxnSpPr/>
          <p:nvPr/>
        </p:nvCxnSpPr>
        <p:spPr>
          <a:xfrm>
            <a:off x="6414622" y="5848270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41" name="Google Shape;841;p26"/>
          <p:cNvCxnSpPr/>
          <p:nvPr/>
        </p:nvCxnSpPr>
        <p:spPr>
          <a:xfrm>
            <a:off x="6414622" y="4661308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842" name="Google Shape;842;p26"/>
          <p:cNvGrpSpPr/>
          <p:nvPr/>
        </p:nvGrpSpPr>
        <p:grpSpPr>
          <a:xfrm>
            <a:off x="10522104" y="4964643"/>
            <a:ext cx="450135" cy="1415981"/>
            <a:chOff x="3210" y="1096"/>
            <a:chExt cx="336" cy="1800"/>
          </a:xfrm>
        </p:grpSpPr>
        <p:cxnSp>
          <p:nvCxnSpPr>
            <p:cNvPr id="843" name="Google Shape;843;p26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44" name="Google Shape;844;p26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845" name="Google Shape;845;p26"/>
          <p:cNvGrpSpPr/>
          <p:nvPr/>
        </p:nvGrpSpPr>
        <p:grpSpPr>
          <a:xfrm>
            <a:off x="6414622" y="4659660"/>
            <a:ext cx="5392242" cy="1812173"/>
            <a:chOff x="144" y="911"/>
            <a:chExt cx="4025" cy="2102"/>
          </a:xfrm>
        </p:grpSpPr>
        <p:cxnSp>
          <p:nvCxnSpPr>
            <p:cNvPr id="846" name="Google Shape;846;p26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47" name="Google Shape;847;p26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48" name="Google Shape;848;p26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49" name="Google Shape;849;p26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50" name="Google Shape;850;p26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51" name="Google Shape;851;p26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52" name="Google Shape;852;p26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853" name="Google Shape;853;p26"/>
          <p:cNvCxnSpPr/>
          <p:nvPr/>
        </p:nvCxnSpPr>
        <p:spPr>
          <a:xfrm>
            <a:off x="6414622" y="648131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54" name="Google Shape;854;p26"/>
          <p:cNvSpPr txBox="1"/>
          <p:nvPr/>
        </p:nvSpPr>
        <p:spPr>
          <a:xfrm>
            <a:off x="9051127" y="5347108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정보-계약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855" name="Google Shape;855;p26"/>
          <p:cNvSpPr txBox="1"/>
          <p:nvPr/>
        </p:nvSpPr>
        <p:spPr>
          <a:xfrm>
            <a:off x="6414622" y="5417997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856" name="Google Shape;856;p26"/>
          <p:cNvSpPr txBox="1"/>
          <p:nvPr/>
        </p:nvSpPr>
        <p:spPr>
          <a:xfrm>
            <a:off x="6414622" y="6024667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857" name="Google Shape;857;p26"/>
          <p:cNvSpPr txBox="1"/>
          <p:nvPr/>
        </p:nvSpPr>
        <p:spPr>
          <a:xfrm>
            <a:off x="7132694" y="5363594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하나 이상의 계약들을  가지고 있다. </a:t>
            </a:r>
            <a:endParaRPr sz="1125"/>
          </a:p>
        </p:txBody>
      </p:sp>
      <p:sp>
        <p:nvSpPr>
          <p:cNvPr id="858" name="Google Shape;858;p26"/>
          <p:cNvSpPr txBox="1"/>
          <p:nvPr/>
        </p:nvSpPr>
        <p:spPr>
          <a:xfrm>
            <a:off x="7121977" y="6029611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계약은 하나의 컨텐츠 정보를 가지고 있다. </a:t>
            </a:r>
            <a:endParaRPr sz="1125"/>
          </a:p>
        </p:txBody>
      </p:sp>
      <p:sp>
        <p:nvSpPr>
          <p:cNvPr id="859" name="Google Shape;859;p26"/>
          <p:cNvSpPr txBox="1"/>
          <p:nvPr/>
        </p:nvSpPr>
        <p:spPr>
          <a:xfrm>
            <a:off x="9051127" y="5943886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계약-컨텐츠 정보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860" name="Google Shape;860;p26"/>
          <p:cNvSpPr txBox="1"/>
          <p:nvPr/>
        </p:nvSpPr>
        <p:spPr>
          <a:xfrm>
            <a:off x="9619154" y="546085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861" name="Google Shape;861;p26"/>
          <p:cNvSpPr txBox="1"/>
          <p:nvPr/>
        </p:nvSpPr>
        <p:spPr>
          <a:xfrm>
            <a:off x="9619154" y="606752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endParaRPr sz="1238"/>
          </a:p>
        </p:txBody>
      </p:sp>
      <p:sp>
        <p:nvSpPr>
          <p:cNvPr id="862" name="Google Shape;862;p26"/>
          <p:cNvSpPr txBox="1"/>
          <p:nvPr/>
        </p:nvSpPr>
        <p:spPr>
          <a:xfrm>
            <a:off x="10155029" y="546085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863" name="Google Shape;863;p26"/>
          <p:cNvSpPr txBox="1"/>
          <p:nvPr/>
        </p:nvSpPr>
        <p:spPr>
          <a:xfrm>
            <a:off x="10637317" y="546580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64" name="Google Shape;864;p26"/>
          <p:cNvSpPr txBox="1"/>
          <p:nvPr/>
        </p:nvSpPr>
        <p:spPr>
          <a:xfrm>
            <a:off x="11087452" y="546580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865" name="Google Shape;865;p26"/>
          <p:cNvSpPr txBox="1"/>
          <p:nvPr/>
        </p:nvSpPr>
        <p:spPr>
          <a:xfrm>
            <a:off x="10155029" y="6067529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66" name="Google Shape;866;p26"/>
          <p:cNvSpPr txBox="1"/>
          <p:nvPr/>
        </p:nvSpPr>
        <p:spPr>
          <a:xfrm>
            <a:off x="10615881" y="605928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67" name="Google Shape;867;p26"/>
          <p:cNvSpPr txBox="1"/>
          <p:nvPr/>
        </p:nvSpPr>
        <p:spPr>
          <a:xfrm>
            <a:off x="11108887" y="6059285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868" name="Google Shape;868;p26"/>
          <p:cNvSpPr txBox="1"/>
          <p:nvPr/>
        </p:nvSpPr>
        <p:spPr>
          <a:xfrm>
            <a:off x="6414621" y="4280047"/>
            <a:ext cx="1773318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12.컨텐츠 </a:t>
            </a:r>
            <a:r>
              <a:rPr lang="en" sz="1238" b="1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정보-계약</a:t>
            </a:r>
            <a:endParaRPr sz="1238" dirty="0"/>
          </a:p>
        </p:txBody>
      </p:sp>
      <p:sp>
        <p:nvSpPr>
          <p:cNvPr id="869" name="Google Shape;869;p26"/>
          <p:cNvSpPr txBox="1"/>
          <p:nvPr/>
        </p:nvSpPr>
        <p:spPr>
          <a:xfrm>
            <a:off x="10516691" y="4988505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2" name="Google Shape;496;p23">
            <a:extLst>
              <a:ext uri="{FF2B5EF4-FFF2-40B4-BE49-F238E27FC236}">
                <a16:creationId xmlns:a16="http://schemas.microsoft.com/office/drawing/2014/main" id="{7A4BC2F6-AEA8-3C9C-7B26-B15AC9B90851}"/>
              </a:ext>
            </a:extLst>
          </p:cNvPr>
          <p:cNvSpPr txBox="1"/>
          <p:nvPr/>
        </p:nvSpPr>
        <p:spPr>
          <a:xfrm>
            <a:off x="7582876" y="182165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3" name="Google Shape;496;p23">
            <a:extLst>
              <a:ext uri="{FF2B5EF4-FFF2-40B4-BE49-F238E27FC236}">
                <a16:creationId xmlns:a16="http://schemas.microsoft.com/office/drawing/2014/main" id="{C4882027-6C51-5462-03C0-7E7E8B1B3CB6}"/>
              </a:ext>
            </a:extLst>
          </p:cNvPr>
          <p:cNvSpPr txBox="1"/>
          <p:nvPr/>
        </p:nvSpPr>
        <p:spPr>
          <a:xfrm>
            <a:off x="7473109" y="4821465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7"/>
          <p:cNvSpPr txBox="1"/>
          <p:nvPr/>
        </p:nvSpPr>
        <p:spPr>
          <a:xfrm rot="10800000" flipH="1">
            <a:off x="6249888" y="9746299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76" name="Google Shape;876;p27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77" name="Google Shape;877;p27"/>
          <p:cNvSpPr txBox="1"/>
          <p:nvPr/>
        </p:nvSpPr>
        <p:spPr>
          <a:xfrm>
            <a:off x="10898604" y="9686926"/>
            <a:ext cx="1074263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관계정의서</a:t>
            </a:r>
            <a:endParaRPr sz="1238"/>
          </a:p>
        </p:txBody>
      </p:sp>
      <p:grpSp>
        <p:nvGrpSpPr>
          <p:cNvPr id="880" name="Google Shape;880;p27"/>
          <p:cNvGrpSpPr/>
          <p:nvPr/>
        </p:nvGrpSpPr>
        <p:grpSpPr>
          <a:xfrm>
            <a:off x="8087940" y="234097"/>
            <a:ext cx="2206947" cy="410491"/>
            <a:chOff x="671" y="794"/>
            <a:chExt cx="1274" cy="249"/>
          </a:xfrm>
        </p:grpSpPr>
        <p:sp>
          <p:nvSpPr>
            <p:cNvPr id="881" name="Google Shape;881;p27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882" name="Google Shape;882;p27"/>
            <p:cNvSpPr txBox="1"/>
            <p:nvPr/>
          </p:nvSpPr>
          <p:spPr>
            <a:xfrm>
              <a:off x="671" y="794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관계 정의서</a:t>
              </a:r>
              <a:endParaRPr sz="1238"/>
            </a:p>
          </p:txBody>
        </p:sp>
      </p:grpSp>
      <p:sp>
        <p:nvSpPr>
          <p:cNvPr id="883" name="Google Shape;883;p27"/>
          <p:cNvSpPr txBox="1"/>
          <p:nvPr/>
        </p:nvSpPr>
        <p:spPr>
          <a:xfrm>
            <a:off x="6442803" y="1663486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84" name="Google Shape;884;p27"/>
          <p:cNvSpPr txBox="1"/>
          <p:nvPr/>
        </p:nvSpPr>
        <p:spPr>
          <a:xfrm>
            <a:off x="6525864" y="1821656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885" name="Google Shape;885;p27"/>
          <p:cNvCxnSpPr/>
          <p:nvPr/>
        </p:nvCxnSpPr>
        <p:spPr>
          <a:xfrm>
            <a:off x="6442803" y="226017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86" name="Google Shape;886;p27"/>
          <p:cNvCxnSpPr/>
          <p:nvPr/>
        </p:nvCxnSpPr>
        <p:spPr>
          <a:xfrm>
            <a:off x="10100150" y="1979917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88" name="Google Shape;888;p27"/>
          <p:cNvSpPr txBox="1"/>
          <p:nvPr/>
        </p:nvSpPr>
        <p:spPr>
          <a:xfrm>
            <a:off x="8850221" y="1732634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889" name="Google Shape;889;p27"/>
          <p:cNvSpPr txBox="1"/>
          <p:nvPr/>
        </p:nvSpPr>
        <p:spPr>
          <a:xfrm>
            <a:off x="9593748" y="1818359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890" name="Google Shape;890;p27"/>
          <p:cNvSpPr txBox="1"/>
          <p:nvPr/>
        </p:nvSpPr>
        <p:spPr>
          <a:xfrm>
            <a:off x="10118906" y="1986512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891" name="Google Shape;891;p27"/>
          <p:cNvSpPr txBox="1"/>
          <p:nvPr/>
        </p:nvSpPr>
        <p:spPr>
          <a:xfrm>
            <a:off x="11009797" y="19848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892" name="Google Shape;892;p27"/>
          <p:cNvSpPr txBox="1"/>
          <p:nvPr/>
        </p:nvSpPr>
        <p:spPr>
          <a:xfrm>
            <a:off x="10356030" y="1663395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893" name="Google Shape;893;p27"/>
          <p:cNvSpPr txBox="1"/>
          <p:nvPr/>
        </p:nvSpPr>
        <p:spPr>
          <a:xfrm>
            <a:off x="11441177" y="1821657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894" name="Google Shape;894;p27"/>
          <p:cNvCxnSpPr/>
          <p:nvPr/>
        </p:nvCxnSpPr>
        <p:spPr>
          <a:xfrm>
            <a:off x="6442803" y="285035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5" name="Google Shape;895;p27"/>
          <p:cNvCxnSpPr/>
          <p:nvPr/>
        </p:nvCxnSpPr>
        <p:spPr>
          <a:xfrm>
            <a:off x="6442803" y="166339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896" name="Google Shape;896;p27"/>
          <p:cNvGrpSpPr/>
          <p:nvPr/>
        </p:nvGrpSpPr>
        <p:grpSpPr>
          <a:xfrm>
            <a:off x="10550285" y="1966729"/>
            <a:ext cx="450135" cy="1415981"/>
            <a:chOff x="3210" y="1096"/>
            <a:chExt cx="336" cy="1800"/>
          </a:xfrm>
        </p:grpSpPr>
        <p:cxnSp>
          <p:nvCxnSpPr>
            <p:cNvPr id="897" name="Google Shape;897;p27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98" name="Google Shape;898;p27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899" name="Google Shape;899;p27"/>
          <p:cNvGrpSpPr/>
          <p:nvPr/>
        </p:nvGrpSpPr>
        <p:grpSpPr>
          <a:xfrm>
            <a:off x="6442803" y="1661746"/>
            <a:ext cx="5392242" cy="1812173"/>
            <a:chOff x="144" y="911"/>
            <a:chExt cx="4025" cy="2102"/>
          </a:xfrm>
        </p:grpSpPr>
        <p:cxnSp>
          <p:nvCxnSpPr>
            <p:cNvPr id="900" name="Google Shape;900;p27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1" name="Google Shape;901;p27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2" name="Google Shape;902;p27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3" name="Google Shape;903;p27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4" name="Google Shape;904;p27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5" name="Google Shape;905;p27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06" name="Google Shape;906;p27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907" name="Google Shape;907;p27"/>
          <p:cNvCxnSpPr/>
          <p:nvPr/>
        </p:nvCxnSpPr>
        <p:spPr>
          <a:xfrm>
            <a:off x="6442803" y="3483402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08" name="Google Shape;908;p27"/>
          <p:cNvSpPr txBox="1"/>
          <p:nvPr/>
        </p:nvSpPr>
        <p:spPr>
          <a:xfrm>
            <a:off x="9079308" y="2349194"/>
            <a:ext cx="578813" cy="3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정보-영화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909" name="Google Shape;909;p27"/>
          <p:cNvSpPr txBox="1"/>
          <p:nvPr/>
        </p:nvSpPr>
        <p:spPr>
          <a:xfrm>
            <a:off x="6442803" y="2420084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910" name="Google Shape;910;p27"/>
          <p:cNvSpPr txBox="1"/>
          <p:nvPr/>
        </p:nvSpPr>
        <p:spPr>
          <a:xfrm>
            <a:off x="6442803" y="3026753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911" name="Google Shape;911;p27"/>
          <p:cNvSpPr txBox="1"/>
          <p:nvPr/>
        </p:nvSpPr>
        <p:spPr>
          <a:xfrm>
            <a:off x="7160876" y="2365680"/>
            <a:ext cx="1789763" cy="4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관리자는 떄떄로 하나 이상의 계약들을  가질 수도 있다. </a:t>
            </a:r>
            <a:endParaRPr sz="1125"/>
          </a:p>
        </p:txBody>
      </p:sp>
      <p:sp>
        <p:nvSpPr>
          <p:cNvPr id="912" name="Google Shape;912;p27"/>
          <p:cNvSpPr txBox="1"/>
          <p:nvPr/>
        </p:nvSpPr>
        <p:spPr>
          <a:xfrm>
            <a:off x="7150158" y="2945973"/>
            <a:ext cx="1789763" cy="37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계약는 하나의 관리자를 가지고 있다. </a:t>
            </a:r>
            <a:endParaRPr sz="1125"/>
          </a:p>
        </p:txBody>
      </p:sp>
      <p:sp>
        <p:nvSpPr>
          <p:cNvPr id="913" name="Google Shape;913;p27"/>
          <p:cNvSpPr txBox="1"/>
          <p:nvPr/>
        </p:nvSpPr>
        <p:spPr>
          <a:xfrm>
            <a:off x="9079308" y="2945973"/>
            <a:ext cx="578813" cy="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영화-컨텐츠정보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914" name="Google Shape;914;p27"/>
          <p:cNvSpPr txBox="1"/>
          <p:nvPr/>
        </p:nvSpPr>
        <p:spPr>
          <a:xfrm>
            <a:off x="9647335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915" name="Google Shape;915;p27"/>
          <p:cNvSpPr txBox="1"/>
          <p:nvPr/>
        </p:nvSpPr>
        <p:spPr>
          <a:xfrm>
            <a:off x="9647335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916" name="Google Shape;916;p27"/>
          <p:cNvSpPr txBox="1"/>
          <p:nvPr/>
        </p:nvSpPr>
        <p:spPr>
          <a:xfrm>
            <a:off x="10183211" y="2462946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917" name="Google Shape;917;p27"/>
          <p:cNvSpPr txBox="1"/>
          <p:nvPr/>
        </p:nvSpPr>
        <p:spPr>
          <a:xfrm>
            <a:off x="10665498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0</a:t>
            </a:r>
            <a:endParaRPr sz="1238"/>
          </a:p>
        </p:txBody>
      </p:sp>
      <p:sp>
        <p:nvSpPr>
          <p:cNvPr id="918" name="Google Shape;918;p27"/>
          <p:cNvSpPr txBox="1"/>
          <p:nvPr/>
        </p:nvSpPr>
        <p:spPr>
          <a:xfrm>
            <a:off x="11115633" y="2467890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919" name="Google Shape;919;p27"/>
          <p:cNvSpPr txBox="1"/>
          <p:nvPr/>
        </p:nvSpPr>
        <p:spPr>
          <a:xfrm>
            <a:off x="10183211" y="306961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20" name="Google Shape;920;p27"/>
          <p:cNvSpPr txBox="1"/>
          <p:nvPr/>
        </p:nvSpPr>
        <p:spPr>
          <a:xfrm>
            <a:off x="10644062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21" name="Google Shape;921;p27"/>
          <p:cNvSpPr txBox="1"/>
          <p:nvPr/>
        </p:nvSpPr>
        <p:spPr>
          <a:xfrm>
            <a:off x="11137068" y="3061371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22" name="Google Shape;922;p27"/>
          <p:cNvSpPr txBox="1"/>
          <p:nvPr/>
        </p:nvSpPr>
        <p:spPr>
          <a:xfrm>
            <a:off x="6442802" y="1365002"/>
            <a:ext cx="1458917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13.관리자-계약</a:t>
            </a:r>
            <a:endParaRPr sz="1238" dirty="0"/>
          </a:p>
        </p:txBody>
      </p:sp>
      <p:sp>
        <p:nvSpPr>
          <p:cNvPr id="923" name="Google Shape;923;p27"/>
          <p:cNvSpPr txBox="1"/>
          <p:nvPr/>
        </p:nvSpPr>
        <p:spPr>
          <a:xfrm>
            <a:off x="10544873" y="199059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924" name="Google Shape;924;p27"/>
          <p:cNvSpPr txBox="1"/>
          <p:nvPr/>
        </p:nvSpPr>
        <p:spPr>
          <a:xfrm>
            <a:off x="6467116" y="4819659"/>
            <a:ext cx="5401688" cy="6032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25" name="Google Shape;925;p27"/>
          <p:cNvSpPr txBox="1"/>
          <p:nvPr/>
        </p:nvSpPr>
        <p:spPr>
          <a:xfrm>
            <a:off x="6550177" y="4977829"/>
            <a:ext cx="57881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관계</a:t>
            </a:r>
            <a:endParaRPr sz="1238"/>
          </a:p>
        </p:txBody>
      </p:sp>
      <p:cxnSp>
        <p:nvCxnSpPr>
          <p:cNvPr id="926" name="Google Shape;926;p27"/>
          <p:cNvCxnSpPr/>
          <p:nvPr/>
        </p:nvCxnSpPr>
        <p:spPr>
          <a:xfrm>
            <a:off x="6467116" y="5416345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27" name="Google Shape;927;p27"/>
          <p:cNvCxnSpPr/>
          <p:nvPr/>
        </p:nvCxnSpPr>
        <p:spPr>
          <a:xfrm>
            <a:off x="10124464" y="5136091"/>
            <a:ext cx="1350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29" name="Google Shape;929;p27"/>
          <p:cNvSpPr txBox="1"/>
          <p:nvPr/>
        </p:nvSpPr>
        <p:spPr>
          <a:xfrm>
            <a:off x="8874536" y="4888807"/>
            <a:ext cx="964575" cy="4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lnSpc>
                <a:spcPct val="8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endParaRPr sz="1238"/>
          </a:p>
          <a:p>
            <a:pPr marL="414338" indent="-414338" algn="ctr">
              <a:lnSpc>
                <a:spcPct val="8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930" name="Google Shape;930;p27"/>
          <p:cNvSpPr txBox="1"/>
          <p:nvPr/>
        </p:nvSpPr>
        <p:spPr>
          <a:xfrm>
            <a:off x="9618061" y="4974532"/>
            <a:ext cx="642938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선택성</a:t>
            </a:r>
            <a:endParaRPr sz="1238"/>
          </a:p>
        </p:txBody>
      </p:sp>
      <p:sp>
        <p:nvSpPr>
          <p:cNvPr id="931" name="Google Shape;931;p27"/>
          <p:cNvSpPr txBox="1"/>
          <p:nvPr/>
        </p:nvSpPr>
        <p:spPr>
          <a:xfrm>
            <a:off x="10143219" y="5142686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endParaRPr sz="1125"/>
          </a:p>
        </p:txBody>
      </p:sp>
      <p:sp>
        <p:nvSpPr>
          <p:cNvPr id="932" name="Google Shape;932;p27"/>
          <p:cNvSpPr txBox="1"/>
          <p:nvPr/>
        </p:nvSpPr>
        <p:spPr>
          <a:xfrm>
            <a:off x="11034111" y="5141038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endParaRPr sz="1125"/>
          </a:p>
        </p:txBody>
      </p:sp>
      <p:sp>
        <p:nvSpPr>
          <p:cNvPr id="933" name="Google Shape;933;p27"/>
          <p:cNvSpPr txBox="1"/>
          <p:nvPr/>
        </p:nvSpPr>
        <p:spPr>
          <a:xfrm>
            <a:off x="10380343" y="4819568"/>
            <a:ext cx="835988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카디날리티</a:t>
            </a:r>
            <a:endParaRPr sz="1125"/>
          </a:p>
        </p:txBody>
      </p:sp>
      <p:sp>
        <p:nvSpPr>
          <p:cNvPr id="934" name="Google Shape;934;p27"/>
          <p:cNvSpPr txBox="1"/>
          <p:nvPr/>
        </p:nvSpPr>
        <p:spPr>
          <a:xfrm>
            <a:off x="11465490" y="4977830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비고</a:t>
            </a:r>
            <a:endParaRPr sz="1125"/>
          </a:p>
        </p:txBody>
      </p:sp>
      <p:cxnSp>
        <p:nvCxnSpPr>
          <p:cNvPr id="935" name="Google Shape;935;p27"/>
          <p:cNvCxnSpPr/>
          <p:nvPr/>
        </p:nvCxnSpPr>
        <p:spPr>
          <a:xfrm>
            <a:off x="6467116" y="6006529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36" name="Google Shape;936;p27"/>
          <p:cNvCxnSpPr/>
          <p:nvPr/>
        </p:nvCxnSpPr>
        <p:spPr>
          <a:xfrm>
            <a:off x="6467116" y="4819568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937" name="Google Shape;937;p27"/>
          <p:cNvGrpSpPr/>
          <p:nvPr/>
        </p:nvGrpSpPr>
        <p:grpSpPr>
          <a:xfrm>
            <a:off x="10574598" y="5122903"/>
            <a:ext cx="450135" cy="1415981"/>
            <a:chOff x="3210" y="1096"/>
            <a:chExt cx="336" cy="1800"/>
          </a:xfrm>
        </p:grpSpPr>
        <p:cxnSp>
          <p:nvCxnSpPr>
            <p:cNvPr id="938" name="Google Shape;938;p27"/>
            <p:cNvCxnSpPr/>
            <p:nvPr/>
          </p:nvCxnSpPr>
          <p:spPr>
            <a:xfrm>
              <a:off x="3546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39" name="Google Shape;939;p27"/>
            <p:cNvCxnSpPr/>
            <p:nvPr/>
          </p:nvCxnSpPr>
          <p:spPr>
            <a:xfrm>
              <a:off x="3210" y="1096"/>
              <a:ext cx="0" cy="18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940" name="Google Shape;940;p27"/>
          <p:cNvGrpSpPr/>
          <p:nvPr/>
        </p:nvGrpSpPr>
        <p:grpSpPr>
          <a:xfrm>
            <a:off x="6467117" y="4817919"/>
            <a:ext cx="5392242" cy="1812173"/>
            <a:chOff x="144" y="911"/>
            <a:chExt cx="4025" cy="2102"/>
          </a:xfrm>
        </p:grpSpPr>
        <p:cxnSp>
          <p:nvCxnSpPr>
            <p:cNvPr id="941" name="Google Shape;941;p27"/>
            <p:cNvCxnSpPr/>
            <p:nvPr/>
          </p:nvCxnSpPr>
          <p:spPr>
            <a:xfrm>
              <a:off x="645" y="911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2" name="Google Shape;942;p27"/>
            <p:cNvCxnSpPr/>
            <p:nvPr/>
          </p:nvCxnSpPr>
          <p:spPr>
            <a:xfrm>
              <a:off x="206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3" name="Google Shape;943;p27"/>
            <p:cNvCxnSpPr/>
            <p:nvPr/>
          </p:nvCxnSpPr>
          <p:spPr>
            <a:xfrm>
              <a:off x="2503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4" name="Google Shape;944;p27"/>
            <p:cNvCxnSpPr/>
            <p:nvPr/>
          </p:nvCxnSpPr>
          <p:spPr>
            <a:xfrm>
              <a:off x="3882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5" name="Google Shape;945;p27"/>
            <p:cNvCxnSpPr/>
            <p:nvPr/>
          </p:nvCxnSpPr>
          <p:spPr>
            <a:xfrm>
              <a:off x="287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6" name="Google Shape;946;p27"/>
            <p:cNvCxnSpPr/>
            <p:nvPr/>
          </p:nvCxnSpPr>
          <p:spPr>
            <a:xfrm>
              <a:off x="144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7" name="Google Shape;947;p27"/>
            <p:cNvCxnSpPr/>
            <p:nvPr/>
          </p:nvCxnSpPr>
          <p:spPr>
            <a:xfrm>
              <a:off x="4169" y="913"/>
              <a:ext cx="0" cy="2100"/>
            </a:xfrm>
            <a:prstGeom prst="straightConnector1">
              <a:avLst/>
            </a:prstGeom>
            <a:noFill/>
            <a:ln w="12700" cap="flat" cmpd="sng">
              <a:solidFill>
                <a:srgbClr val="0099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948" name="Google Shape;948;p27"/>
          <p:cNvCxnSpPr/>
          <p:nvPr/>
        </p:nvCxnSpPr>
        <p:spPr>
          <a:xfrm>
            <a:off x="6467116" y="6639576"/>
            <a:ext cx="540168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49" name="Google Shape;949;p27"/>
          <p:cNvSpPr txBox="1"/>
          <p:nvPr/>
        </p:nvSpPr>
        <p:spPr>
          <a:xfrm>
            <a:off x="9103622" y="5505368"/>
            <a:ext cx="578813" cy="47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컨텐츠정보-관련영상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950" name="Google Shape;950;p27"/>
          <p:cNvSpPr txBox="1"/>
          <p:nvPr/>
        </p:nvSpPr>
        <p:spPr>
          <a:xfrm>
            <a:off x="6467118" y="5576257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해당한다</a:t>
            </a:r>
            <a:endParaRPr sz="1125"/>
          </a:p>
        </p:txBody>
      </p:sp>
      <p:sp>
        <p:nvSpPr>
          <p:cNvPr id="951" name="Google Shape;951;p27"/>
          <p:cNvSpPr txBox="1"/>
          <p:nvPr/>
        </p:nvSpPr>
        <p:spPr>
          <a:xfrm>
            <a:off x="6467118" y="6182927"/>
            <a:ext cx="696600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해당된다</a:t>
            </a:r>
            <a:endParaRPr sz="1125"/>
          </a:p>
        </p:txBody>
      </p:sp>
      <p:sp>
        <p:nvSpPr>
          <p:cNvPr id="952" name="Google Shape;952;p27"/>
          <p:cNvSpPr txBox="1"/>
          <p:nvPr/>
        </p:nvSpPr>
        <p:spPr>
          <a:xfrm>
            <a:off x="7150174" y="5447842"/>
            <a:ext cx="1789763" cy="59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컨텐츠 정보는 떄떄로  하나 이상의  관련영상을  가지고 있다. </a:t>
            </a:r>
            <a:endParaRPr sz="1125"/>
          </a:p>
        </p:txBody>
      </p:sp>
      <p:sp>
        <p:nvSpPr>
          <p:cNvPr id="953" name="Google Shape;953;p27"/>
          <p:cNvSpPr txBox="1"/>
          <p:nvPr/>
        </p:nvSpPr>
        <p:spPr>
          <a:xfrm>
            <a:off x="7174471" y="6102146"/>
            <a:ext cx="1789763" cy="67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각각의 관련영상은 하나의 컨텐츠 정보를 가지고 있다. </a:t>
            </a:r>
            <a:endParaRPr sz="1125">
              <a:solidFill>
                <a:schemeClr val="dk1"/>
              </a:solidFill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954" name="Google Shape;954;p27"/>
          <p:cNvSpPr txBox="1"/>
          <p:nvPr/>
        </p:nvSpPr>
        <p:spPr>
          <a:xfrm>
            <a:off x="9103622" y="6102146"/>
            <a:ext cx="578813" cy="52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관련영상-컨텐츠정보</a:t>
            </a:r>
            <a:endParaRPr sz="1013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955" name="Google Shape;955;p27"/>
          <p:cNvSpPr txBox="1"/>
          <p:nvPr/>
        </p:nvSpPr>
        <p:spPr>
          <a:xfrm>
            <a:off x="9671650" y="5619118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956" name="Google Shape;956;p27"/>
          <p:cNvSpPr txBox="1"/>
          <p:nvPr/>
        </p:nvSpPr>
        <p:spPr>
          <a:xfrm>
            <a:off x="9671650" y="6225788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1238"/>
          </a:p>
        </p:txBody>
      </p:sp>
      <p:sp>
        <p:nvSpPr>
          <p:cNvPr id="957" name="Google Shape;957;p27"/>
          <p:cNvSpPr txBox="1"/>
          <p:nvPr/>
        </p:nvSpPr>
        <p:spPr>
          <a:xfrm>
            <a:off x="10207524" y="5619118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50</a:t>
            </a:r>
            <a:endParaRPr sz="1238"/>
          </a:p>
        </p:txBody>
      </p:sp>
      <p:sp>
        <p:nvSpPr>
          <p:cNvPr id="958" name="Google Shape;958;p27"/>
          <p:cNvSpPr txBox="1"/>
          <p:nvPr/>
        </p:nvSpPr>
        <p:spPr>
          <a:xfrm>
            <a:off x="10689812" y="562406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0</a:t>
            </a:r>
            <a:endParaRPr sz="1238"/>
          </a:p>
        </p:txBody>
      </p:sp>
      <p:sp>
        <p:nvSpPr>
          <p:cNvPr id="959" name="Google Shape;959;p27"/>
          <p:cNvSpPr txBox="1"/>
          <p:nvPr/>
        </p:nvSpPr>
        <p:spPr>
          <a:xfrm>
            <a:off x="11139947" y="562406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20</a:t>
            </a:r>
            <a:endParaRPr sz="1238"/>
          </a:p>
        </p:txBody>
      </p:sp>
      <p:sp>
        <p:nvSpPr>
          <p:cNvPr id="960" name="Google Shape;960;p27"/>
          <p:cNvSpPr txBox="1"/>
          <p:nvPr/>
        </p:nvSpPr>
        <p:spPr>
          <a:xfrm>
            <a:off x="10207524" y="6225788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61" name="Google Shape;961;p27"/>
          <p:cNvSpPr txBox="1"/>
          <p:nvPr/>
        </p:nvSpPr>
        <p:spPr>
          <a:xfrm>
            <a:off x="10668377" y="621754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62" name="Google Shape;962;p27"/>
          <p:cNvSpPr txBox="1"/>
          <p:nvPr/>
        </p:nvSpPr>
        <p:spPr>
          <a:xfrm>
            <a:off x="11161382" y="6217544"/>
            <a:ext cx="578813" cy="20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sz="1238"/>
          </a:p>
        </p:txBody>
      </p:sp>
      <p:sp>
        <p:nvSpPr>
          <p:cNvPr id="963" name="Google Shape;963;p27"/>
          <p:cNvSpPr txBox="1"/>
          <p:nvPr/>
        </p:nvSpPr>
        <p:spPr>
          <a:xfrm>
            <a:off x="6467117" y="4467979"/>
            <a:ext cx="2037997" cy="27439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" sz="1238" b="1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14.컨텐츠정보-관련영상</a:t>
            </a:r>
            <a:endParaRPr sz="1238" dirty="0"/>
          </a:p>
        </p:txBody>
      </p:sp>
      <p:sp>
        <p:nvSpPr>
          <p:cNvPr id="964" name="Google Shape;964;p27"/>
          <p:cNvSpPr txBox="1"/>
          <p:nvPr/>
        </p:nvSpPr>
        <p:spPr>
          <a:xfrm>
            <a:off x="10569187" y="5146764"/>
            <a:ext cx="450225" cy="2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최소</a:t>
            </a:r>
            <a:endParaRPr sz="675"/>
          </a:p>
        </p:txBody>
      </p:sp>
      <p:sp>
        <p:nvSpPr>
          <p:cNvPr id="2" name="Google Shape;496;p23">
            <a:extLst>
              <a:ext uri="{FF2B5EF4-FFF2-40B4-BE49-F238E27FC236}">
                <a16:creationId xmlns:a16="http://schemas.microsoft.com/office/drawing/2014/main" id="{737BF27D-0513-1674-16FD-ABDB47BAEC58}"/>
              </a:ext>
            </a:extLst>
          </p:cNvPr>
          <p:cNvSpPr txBox="1"/>
          <p:nvPr/>
        </p:nvSpPr>
        <p:spPr>
          <a:xfrm>
            <a:off x="7582876" y="182165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  <p:sp>
        <p:nvSpPr>
          <p:cNvPr id="3" name="Google Shape;496;p23">
            <a:extLst>
              <a:ext uri="{FF2B5EF4-FFF2-40B4-BE49-F238E27FC236}">
                <a16:creationId xmlns:a16="http://schemas.microsoft.com/office/drawing/2014/main" id="{543D2C5C-2AF8-3D2A-CCB8-7615F202501E}"/>
              </a:ext>
            </a:extLst>
          </p:cNvPr>
          <p:cNvSpPr txBox="1"/>
          <p:nvPr/>
        </p:nvSpPr>
        <p:spPr>
          <a:xfrm>
            <a:off x="7473109" y="4969836"/>
            <a:ext cx="1220366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의</a:t>
            </a:r>
            <a:endParaRPr sz="1238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8"/>
          <p:cNvSpPr txBox="1"/>
          <p:nvPr/>
        </p:nvSpPr>
        <p:spPr>
          <a:xfrm>
            <a:off x="6525864" y="662721"/>
            <a:ext cx="3582324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1688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5. 프로세스 계층도</a:t>
            </a:r>
            <a:endParaRPr sz="1238"/>
          </a:p>
        </p:txBody>
      </p:sp>
      <p:sp>
        <p:nvSpPr>
          <p:cNvPr id="971" name="Google Shape;971;p28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72" name="Google Shape;972;p28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73" name="Google Shape;973;p28"/>
          <p:cNvSpPr txBox="1"/>
          <p:nvPr/>
        </p:nvSpPr>
        <p:spPr>
          <a:xfrm>
            <a:off x="10587470" y="9686925"/>
            <a:ext cx="1396728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238" b="1" dirty="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계층도</a:t>
            </a:r>
            <a:endParaRPr sz="1238" dirty="0"/>
          </a:p>
        </p:txBody>
      </p:sp>
      <p:sp>
        <p:nvSpPr>
          <p:cNvPr id="974" name="Google Shape;974;p28"/>
          <p:cNvSpPr txBox="1"/>
          <p:nvPr/>
        </p:nvSpPr>
        <p:spPr>
          <a:xfrm>
            <a:off x="8552153" y="1483675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OTT 서비스</a:t>
            </a:r>
            <a:endParaRPr sz="1238"/>
          </a:p>
        </p:txBody>
      </p:sp>
      <p:sp>
        <p:nvSpPr>
          <p:cNvPr id="975" name="Google Shape;975;p28"/>
          <p:cNvSpPr txBox="1"/>
          <p:nvPr/>
        </p:nvSpPr>
        <p:spPr>
          <a:xfrm>
            <a:off x="6421368" y="2240468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1. 회원관리</a:t>
            </a:r>
            <a:endParaRPr sz="1238"/>
          </a:p>
        </p:txBody>
      </p:sp>
      <p:cxnSp>
        <p:nvCxnSpPr>
          <p:cNvPr id="976" name="Google Shape;976;p28"/>
          <p:cNvCxnSpPr/>
          <p:nvPr/>
        </p:nvCxnSpPr>
        <p:spPr>
          <a:xfrm>
            <a:off x="7021548" y="1978270"/>
            <a:ext cx="430843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77" name="Google Shape;977;p28"/>
          <p:cNvCxnSpPr/>
          <p:nvPr/>
        </p:nvCxnSpPr>
        <p:spPr>
          <a:xfrm>
            <a:off x="7021548" y="1978270"/>
            <a:ext cx="0" cy="237392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78" name="Google Shape;978;p28"/>
          <p:cNvSpPr txBox="1"/>
          <p:nvPr/>
        </p:nvSpPr>
        <p:spPr>
          <a:xfrm>
            <a:off x="7857513" y="2235523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2. 컨텐츠 관리</a:t>
            </a:r>
            <a:endParaRPr sz="1238"/>
          </a:p>
        </p:txBody>
      </p:sp>
      <p:sp>
        <p:nvSpPr>
          <p:cNvPr id="979" name="Google Shape;979;p28"/>
          <p:cNvSpPr txBox="1"/>
          <p:nvPr/>
        </p:nvSpPr>
        <p:spPr>
          <a:xfrm>
            <a:off x="9264185" y="2240468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3. 리뷰 관리</a:t>
            </a:r>
            <a:endParaRPr sz="1238"/>
          </a:p>
        </p:txBody>
      </p:sp>
      <p:sp>
        <p:nvSpPr>
          <p:cNvPr id="980" name="Google Shape;980;p28"/>
          <p:cNvSpPr txBox="1"/>
          <p:nvPr/>
        </p:nvSpPr>
        <p:spPr>
          <a:xfrm>
            <a:off x="10700330" y="2235523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4. 구독 관리</a:t>
            </a:r>
            <a:endParaRPr sz="1238"/>
          </a:p>
        </p:txBody>
      </p:sp>
      <p:cxnSp>
        <p:nvCxnSpPr>
          <p:cNvPr id="981" name="Google Shape;981;p28"/>
          <p:cNvCxnSpPr/>
          <p:nvPr/>
        </p:nvCxnSpPr>
        <p:spPr>
          <a:xfrm>
            <a:off x="11329983" y="1978270"/>
            <a:ext cx="0" cy="237392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82" name="Google Shape;982;p28"/>
          <p:cNvCxnSpPr/>
          <p:nvPr/>
        </p:nvCxnSpPr>
        <p:spPr>
          <a:xfrm>
            <a:off x="8468411" y="1978270"/>
            <a:ext cx="0" cy="237392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83" name="Google Shape;983;p28"/>
          <p:cNvCxnSpPr/>
          <p:nvPr/>
        </p:nvCxnSpPr>
        <p:spPr>
          <a:xfrm>
            <a:off x="9861686" y="1978270"/>
            <a:ext cx="0" cy="2372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84" name="Google Shape;984;p28"/>
          <p:cNvCxnSpPr/>
          <p:nvPr/>
        </p:nvCxnSpPr>
        <p:spPr>
          <a:xfrm>
            <a:off x="9143613" y="1740877"/>
            <a:ext cx="0" cy="2372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85" name="Google Shape;985;p28"/>
          <p:cNvSpPr txBox="1"/>
          <p:nvPr/>
        </p:nvSpPr>
        <p:spPr>
          <a:xfrm>
            <a:off x="8495480" y="3069598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1. 회원관리</a:t>
            </a:r>
            <a:endParaRPr sz="1238"/>
          </a:p>
        </p:txBody>
      </p:sp>
      <p:sp>
        <p:nvSpPr>
          <p:cNvPr id="986" name="Google Shape;986;p28"/>
          <p:cNvSpPr txBox="1"/>
          <p:nvPr/>
        </p:nvSpPr>
        <p:spPr>
          <a:xfrm>
            <a:off x="7211889" y="3475970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 회원가입</a:t>
            </a:r>
            <a:endParaRPr sz="1238"/>
          </a:p>
        </p:txBody>
      </p:sp>
      <p:sp>
        <p:nvSpPr>
          <p:cNvPr id="987" name="Google Shape;987;p28"/>
          <p:cNvSpPr txBox="1"/>
          <p:nvPr/>
        </p:nvSpPr>
        <p:spPr>
          <a:xfrm>
            <a:off x="8585067" y="3562539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 회원 정보수정</a:t>
            </a:r>
            <a:endParaRPr sz="1238"/>
          </a:p>
        </p:txBody>
      </p:sp>
      <p:sp>
        <p:nvSpPr>
          <p:cNvPr id="988" name="Google Shape;988;p28"/>
          <p:cNvSpPr txBox="1"/>
          <p:nvPr/>
        </p:nvSpPr>
        <p:spPr>
          <a:xfrm>
            <a:off x="10169919" y="3475970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1.3 회원탈퇴</a:t>
            </a:r>
            <a:endParaRPr sz="1238"/>
          </a:p>
        </p:txBody>
      </p:sp>
      <p:sp>
        <p:nvSpPr>
          <p:cNvPr id="989" name="Google Shape;989;p28"/>
          <p:cNvSpPr txBox="1"/>
          <p:nvPr/>
        </p:nvSpPr>
        <p:spPr>
          <a:xfrm>
            <a:off x="7211889" y="4172670"/>
            <a:ext cx="986175" cy="257018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1.1.1 이름</a:t>
            </a:r>
            <a:endParaRPr sz="1238"/>
          </a:p>
        </p:txBody>
      </p:sp>
      <p:sp>
        <p:nvSpPr>
          <p:cNvPr id="990" name="Google Shape;990;p28"/>
          <p:cNvSpPr txBox="1"/>
          <p:nvPr/>
        </p:nvSpPr>
        <p:spPr>
          <a:xfrm>
            <a:off x="7211889" y="4582836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1.1.2 사용자 닉네임</a:t>
            </a:r>
            <a:endParaRPr sz="1238"/>
          </a:p>
        </p:txBody>
      </p:sp>
      <p:sp>
        <p:nvSpPr>
          <p:cNvPr id="991" name="Google Shape;991;p28"/>
          <p:cNvSpPr txBox="1"/>
          <p:nvPr/>
        </p:nvSpPr>
        <p:spPr>
          <a:xfrm>
            <a:off x="7211889" y="5022314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1.1.3 이메일</a:t>
            </a:r>
            <a:endParaRPr sz="1238"/>
          </a:p>
        </p:txBody>
      </p:sp>
      <p:sp>
        <p:nvSpPr>
          <p:cNvPr id="992" name="Google Shape;992;p28"/>
          <p:cNvSpPr txBox="1"/>
          <p:nvPr/>
        </p:nvSpPr>
        <p:spPr>
          <a:xfrm>
            <a:off x="7211889" y="5411518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1.1.4 비밀번호</a:t>
            </a:r>
            <a:endParaRPr sz="1238"/>
          </a:p>
        </p:txBody>
      </p:sp>
      <p:sp>
        <p:nvSpPr>
          <p:cNvPr id="993" name="Google Shape;993;p28"/>
          <p:cNvSpPr txBox="1"/>
          <p:nvPr/>
        </p:nvSpPr>
        <p:spPr>
          <a:xfrm>
            <a:off x="8606503" y="4284452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1.2.1 이름변경</a:t>
            </a:r>
            <a:endParaRPr sz="1238"/>
          </a:p>
        </p:txBody>
      </p:sp>
      <p:sp>
        <p:nvSpPr>
          <p:cNvPr id="994" name="Google Shape;994;p28"/>
          <p:cNvSpPr txBox="1"/>
          <p:nvPr/>
        </p:nvSpPr>
        <p:spPr>
          <a:xfrm>
            <a:off x="8607832" y="4711571"/>
            <a:ext cx="112050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1.2.2 이메일변경</a:t>
            </a:r>
            <a:endParaRPr sz="1238"/>
          </a:p>
        </p:txBody>
      </p:sp>
      <p:sp>
        <p:nvSpPr>
          <p:cNvPr id="995" name="Google Shape;995;p28"/>
          <p:cNvSpPr txBox="1"/>
          <p:nvPr/>
        </p:nvSpPr>
        <p:spPr>
          <a:xfrm>
            <a:off x="8606510" y="5072007"/>
            <a:ext cx="1286888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1.2.3 비밀번호 변경</a:t>
            </a:r>
            <a:endParaRPr sz="1238"/>
          </a:p>
        </p:txBody>
      </p:sp>
      <p:sp>
        <p:nvSpPr>
          <p:cNvPr id="996" name="Google Shape;996;p28"/>
          <p:cNvSpPr txBox="1"/>
          <p:nvPr/>
        </p:nvSpPr>
        <p:spPr>
          <a:xfrm>
            <a:off x="8618549" y="5490507"/>
            <a:ext cx="1286888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1.2.4 전화번호 변경</a:t>
            </a:r>
            <a:endParaRPr sz="1238"/>
          </a:p>
        </p:txBody>
      </p:sp>
      <p:sp>
        <p:nvSpPr>
          <p:cNvPr id="997" name="Google Shape;997;p28"/>
          <p:cNvSpPr txBox="1"/>
          <p:nvPr/>
        </p:nvSpPr>
        <p:spPr>
          <a:xfrm>
            <a:off x="10192366" y="4283621"/>
            <a:ext cx="1286888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1.3.1 회원탈퇴 신청</a:t>
            </a:r>
            <a:endParaRPr sz="1238"/>
          </a:p>
        </p:txBody>
      </p:sp>
      <p:sp>
        <p:nvSpPr>
          <p:cNvPr id="998" name="Google Shape;998;p28"/>
          <p:cNvSpPr txBox="1"/>
          <p:nvPr/>
        </p:nvSpPr>
        <p:spPr>
          <a:xfrm>
            <a:off x="10169924" y="5091300"/>
            <a:ext cx="13317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1.3.2 회원탈퇴 확인</a:t>
            </a:r>
            <a:endParaRPr sz="1238"/>
          </a:p>
        </p:txBody>
      </p:sp>
      <p:sp>
        <p:nvSpPr>
          <p:cNvPr id="999" name="Google Shape;999;p28"/>
          <p:cNvSpPr txBox="1"/>
          <p:nvPr/>
        </p:nvSpPr>
        <p:spPr>
          <a:xfrm>
            <a:off x="10169924" y="5898966"/>
            <a:ext cx="13317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1.3.3 회원정보 삭제</a:t>
            </a:r>
            <a:endParaRPr sz="1238"/>
          </a:p>
        </p:txBody>
      </p:sp>
      <p:sp>
        <p:nvSpPr>
          <p:cNvPr id="1000" name="Google Shape;1000;p28"/>
          <p:cNvSpPr/>
          <p:nvPr/>
        </p:nvSpPr>
        <p:spPr>
          <a:xfrm>
            <a:off x="7126151" y="3562453"/>
            <a:ext cx="87075" cy="3110904"/>
          </a:xfrm>
          <a:custGeom>
            <a:avLst/>
            <a:gdLst/>
            <a:ahLst/>
            <a:cxnLst/>
            <a:rect l="l" t="t" r="r" b="b"/>
            <a:pathLst>
              <a:path w="449" h="1872" extrusionOk="0">
                <a:moveTo>
                  <a:pt x="449" y="0"/>
                </a:moveTo>
                <a:lnTo>
                  <a:pt x="449" y="144"/>
                </a:lnTo>
                <a:lnTo>
                  <a:pt x="0" y="144"/>
                </a:lnTo>
                <a:lnTo>
                  <a:pt x="0" y="1872"/>
                </a:lnTo>
                <a:lnTo>
                  <a:pt x="62" y="1872"/>
                </a:lnTo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01" name="Google Shape;1001;p28"/>
          <p:cNvCxnSpPr/>
          <p:nvPr/>
        </p:nvCxnSpPr>
        <p:spPr>
          <a:xfrm>
            <a:off x="7124808" y="6015819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2" name="Google Shape;1002;p28"/>
          <p:cNvCxnSpPr/>
          <p:nvPr/>
        </p:nvCxnSpPr>
        <p:spPr>
          <a:xfrm>
            <a:off x="7124798" y="5237371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3" name="Google Shape;1003;p28"/>
          <p:cNvCxnSpPr/>
          <p:nvPr/>
        </p:nvCxnSpPr>
        <p:spPr>
          <a:xfrm>
            <a:off x="7126151" y="4798587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04" name="Google Shape;1004;p28"/>
          <p:cNvSpPr/>
          <p:nvPr/>
        </p:nvSpPr>
        <p:spPr>
          <a:xfrm>
            <a:off x="8519434" y="3992766"/>
            <a:ext cx="514463" cy="2485911"/>
          </a:xfrm>
          <a:custGeom>
            <a:avLst/>
            <a:gdLst/>
            <a:ahLst/>
            <a:cxnLst/>
            <a:rect l="l" t="t" r="r" b="b"/>
            <a:pathLst>
              <a:path w="449" h="1872" extrusionOk="0">
                <a:moveTo>
                  <a:pt x="449" y="0"/>
                </a:moveTo>
                <a:lnTo>
                  <a:pt x="449" y="144"/>
                </a:lnTo>
                <a:lnTo>
                  <a:pt x="0" y="144"/>
                </a:lnTo>
                <a:lnTo>
                  <a:pt x="0" y="1872"/>
                </a:lnTo>
                <a:lnTo>
                  <a:pt x="62" y="1872"/>
                </a:lnTo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05" name="Google Shape;1005;p28"/>
          <p:cNvCxnSpPr/>
          <p:nvPr/>
        </p:nvCxnSpPr>
        <p:spPr>
          <a:xfrm>
            <a:off x="8520746" y="6074629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6" name="Google Shape;1006;p28"/>
          <p:cNvCxnSpPr/>
          <p:nvPr/>
        </p:nvCxnSpPr>
        <p:spPr>
          <a:xfrm>
            <a:off x="8520762" y="5287068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7" name="Google Shape;1007;p28"/>
          <p:cNvCxnSpPr/>
          <p:nvPr/>
        </p:nvCxnSpPr>
        <p:spPr>
          <a:xfrm>
            <a:off x="8520765" y="4499534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08" name="Google Shape;1008;p28"/>
          <p:cNvSpPr/>
          <p:nvPr/>
        </p:nvSpPr>
        <p:spPr>
          <a:xfrm>
            <a:off x="10073454" y="3819629"/>
            <a:ext cx="591553" cy="2354145"/>
          </a:xfrm>
          <a:custGeom>
            <a:avLst/>
            <a:gdLst/>
            <a:ahLst/>
            <a:cxnLst/>
            <a:rect l="l" t="t" r="r" b="b"/>
            <a:pathLst>
              <a:path w="449" h="1872" extrusionOk="0">
                <a:moveTo>
                  <a:pt x="449" y="0"/>
                </a:moveTo>
                <a:lnTo>
                  <a:pt x="449" y="144"/>
                </a:lnTo>
                <a:lnTo>
                  <a:pt x="0" y="144"/>
                </a:lnTo>
                <a:lnTo>
                  <a:pt x="0" y="1872"/>
                </a:lnTo>
                <a:lnTo>
                  <a:pt x="62" y="1872"/>
                </a:lnTo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09" name="Google Shape;1009;p28"/>
          <p:cNvCxnSpPr/>
          <p:nvPr/>
        </p:nvCxnSpPr>
        <p:spPr>
          <a:xfrm>
            <a:off x="10073462" y="6173769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0" name="Google Shape;1010;p28"/>
          <p:cNvCxnSpPr/>
          <p:nvPr/>
        </p:nvCxnSpPr>
        <p:spPr>
          <a:xfrm>
            <a:off x="10074800" y="5342896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1" name="Google Shape;1011;p28"/>
          <p:cNvCxnSpPr/>
          <p:nvPr/>
        </p:nvCxnSpPr>
        <p:spPr>
          <a:xfrm>
            <a:off x="10085518" y="4525212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2" name="Google Shape;1012;p28"/>
          <p:cNvCxnSpPr/>
          <p:nvPr/>
        </p:nvCxnSpPr>
        <p:spPr>
          <a:xfrm>
            <a:off x="7727769" y="3417329"/>
            <a:ext cx="2949075" cy="47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3" name="Google Shape;1013;p28"/>
          <p:cNvCxnSpPr/>
          <p:nvPr/>
        </p:nvCxnSpPr>
        <p:spPr>
          <a:xfrm rot="10800000">
            <a:off x="7726329" y="3417329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4" name="Google Shape;1014;p28"/>
          <p:cNvCxnSpPr/>
          <p:nvPr/>
        </p:nvCxnSpPr>
        <p:spPr>
          <a:xfrm rot="10800000">
            <a:off x="9120943" y="3417329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5" name="Google Shape;1015;p28"/>
          <p:cNvCxnSpPr/>
          <p:nvPr/>
        </p:nvCxnSpPr>
        <p:spPr>
          <a:xfrm rot="10800000">
            <a:off x="10673641" y="3417329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1016" name="Google Shape;1016;p28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1017" name="Google Shape;1017;p28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18" name="Google Shape;1018;p28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프로세스 계층도</a:t>
              </a:r>
              <a:endParaRPr sz="1238"/>
            </a:p>
          </p:txBody>
        </p:sp>
      </p:grpSp>
      <p:sp>
        <p:nvSpPr>
          <p:cNvPr id="1020" name="Google Shape;1020;p28"/>
          <p:cNvSpPr txBox="1"/>
          <p:nvPr/>
        </p:nvSpPr>
        <p:spPr>
          <a:xfrm>
            <a:off x="7211889" y="5800740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1.1.5 전화번호</a:t>
            </a:r>
            <a:endParaRPr sz="1238"/>
          </a:p>
        </p:txBody>
      </p:sp>
      <p:sp>
        <p:nvSpPr>
          <p:cNvPr id="1021" name="Google Shape;1021;p28"/>
          <p:cNvSpPr txBox="1"/>
          <p:nvPr/>
        </p:nvSpPr>
        <p:spPr>
          <a:xfrm>
            <a:off x="7233264" y="6135006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1.1.6 생년월일</a:t>
            </a:r>
            <a:endParaRPr sz="1238"/>
          </a:p>
        </p:txBody>
      </p:sp>
      <p:sp>
        <p:nvSpPr>
          <p:cNvPr id="1022" name="Google Shape;1022;p28"/>
          <p:cNvSpPr txBox="1"/>
          <p:nvPr/>
        </p:nvSpPr>
        <p:spPr>
          <a:xfrm>
            <a:off x="7233264" y="6544837"/>
            <a:ext cx="986175" cy="257018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1.1.7 성별</a:t>
            </a:r>
            <a:endParaRPr sz="1238"/>
          </a:p>
        </p:txBody>
      </p:sp>
      <p:cxnSp>
        <p:nvCxnSpPr>
          <p:cNvPr id="1023" name="Google Shape;1023;p28"/>
          <p:cNvCxnSpPr/>
          <p:nvPr/>
        </p:nvCxnSpPr>
        <p:spPr>
          <a:xfrm>
            <a:off x="7124801" y="4301000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24" name="Google Shape;1024;p28"/>
          <p:cNvCxnSpPr/>
          <p:nvPr/>
        </p:nvCxnSpPr>
        <p:spPr>
          <a:xfrm>
            <a:off x="7126151" y="5626616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25" name="Google Shape;1025;p28"/>
          <p:cNvCxnSpPr/>
          <p:nvPr/>
        </p:nvCxnSpPr>
        <p:spPr>
          <a:xfrm>
            <a:off x="7126151" y="6350103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26" name="Google Shape;1026;p28"/>
          <p:cNvCxnSpPr/>
          <p:nvPr/>
        </p:nvCxnSpPr>
        <p:spPr>
          <a:xfrm>
            <a:off x="7126151" y="6673372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27" name="Google Shape;1027;p28"/>
          <p:cNvSpPr txBox="1"/>
          <p:nvPr/>
        </p:nvSpPr>
        <p:spPr>
          <a:xfrm>
            <a:off x="8618549" y="5859563"/>
            <a:ext cx="1286888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1.2.5 생년월일 수정</a:t>
            </a:r>
            <a:endParaRPr sz="1238"/>
          </a:p>
        </p:txBody>
      </p:sp>
      <p:sp>
        <p:nvSpPr>
          <p:cNvPr id="1028" name="Google Shape;1028;p28"/>
          <p:cNvSpPr txBox="1"/>
          <p:nvPr/>
        </p:nvSpPr>
        <p:spPr>
          <a:xfrm>
            <a:off x="8618547" y="6269429"/>
            <a:ext cx="1085063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1.2.6 성별 수정</a:t>
            </a:r>
            <a:endParaRPr sz="1238"/>
          </a:p>
        </p:txBody>
      </p:sp>
      <p:cxnSp>
        <p:nvCxnSpPr>
          <p:cNvPr id="1029" name="Google Shape;1029;p28"/>
          <p:cNvCxnSpPr/>
          <p:nvPr/>
        </p:nvCxnSpPr>
        <p:spPr>
          <a:xfrm>
            <a:off x="8531461" y="5705573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30" name="Google Shape;1030;p28"/>
          <p:cNvCxnSpPr/>
          <p:nvPr/>
        </p:nvCxnSpPr>
        <p:spPr>
          <a:xfrm>
            <a:off x="8520746" y="4926651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31" name="Google Shape;1031;p28"/>
          <p:cNvSpPr txBox="1"/>
          <p:nvPr/>
        </p:nvSpPr>
        <p:spPr>
          <a:xfrm>
            <a:off x="9682235" y="870638"/>
            <a:ext cx="2394225" cy="51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spAutoFit/>
          </a:bodyPr>
          <a:lstStyle/>
          <a:p>
            <a:endParaRPr sz="2025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8268" y="971550"/>
            <a:ext cx="5828089" cy="132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06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팀원 및 팀원별 역할 소개</a:t>
            </a:r>
          </a:p>
          <a:p>
            <a:pPr algn="ctr">
              <a:lnSpc>
                <a:spcPts val="6589"/>
              </a:lnSpc>
              <a:spcBef>
                <a:spcPct val="0"/>
              </a:spcBef>
            </a:pPr>
            <a:endParaRPr lang="en-US" sz="3106" spc="-43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25472" y="3516480"/>
            <a:ext cx="402436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김예승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8988" y="4462409"/>
            <a:ext cx="4024366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기획 및 정보수집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설계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구축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웹페이지 제작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8988" y="2464994"/>
            <a:ext cx="1505013" cy="233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118"/>
              </a:lnSpc>
              <a:spcBef>
                <a:spcPct val="0"/>
              </a:spcBef>
            </a:pPr>
            <a:r>
              <a:rPr lang="en-US" sz="136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1308" y="2464994"/>
            <a:ext cx="1505013" cy="233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118"/>
              </a:lnSpc>
              <a:spcBef>
                <a:spcPct val="0"/>
              </a:spcBef>
            </a:pPr>
            <a:r>
              <a:rPr lang="en-US" sz="136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3627" y="2464994"/>
            <a:ext cx="1505013" cy="233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118"/>
              </a:lnSpc>
              <a:spcBef>
                <a:spcPct val="0"/>
              </a:spcBef>
            </a:pPr>
            <a:r>
              <a:rPr lang="en-US" sz="136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65947" y="2464994"/>
            <a:ext cx="1505013" cy="233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118"/>
              </a:lnSpc>
              <a:spcBef>
                <a:spcPct val="0"/>
              </a:spcBef>
            </a:pPr>
            <a:r>
              <a:rPr lang="en-US" sz="136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17791" y="3516480"/>
            <a:ext cx="402436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노문호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0110" y="3516480"/>
            <a:ext cx="402436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임승택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02430" y="3516480"/>
            <a:ext cx="402436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전성주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25171" y="4462409"/>
            <a:ext cx="4024366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기획 및 정보수집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설계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구축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웹페이지 제작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61353" y="4462409"/>
            <a:ext cx="4024366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기획 및 정보수집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설계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구축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웹페이지 제작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97535" y="4462409"/>
            <a:ext cx="4024366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기획 및 정보수집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설계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베이스 구축</a:t>
            </a:r>
          </a:p>
          <a:p>
            <a:pPr marL="582927" lvl="1" indent="-291463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웹페이지 제작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9"/>
          <p:cNvSpPr txBox="1"/>
          <p:nvPr/>
        </p:nvSpPr>
        <p:spPr>
          <a:xfrm>
            <a:off x="8543433" y="1013940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2. 컨텐츠 관리</a:t>
            </a:r>
            <a:endParaRPr sz="1238"/>
          </a:p>
        </p:txBody>
      </p:sp>
      <p:sp>
        <p:nvSpPr>
          <p:cNvPr id="1038" name="Google Shape;1038;p29"/>
          <p:cNvSpPr txBox="1"/>
          <p:nvPr/>
        </p:nvSpPr>
        <p:spPr>
          <a:xfrm>
            <a:off x="7270236" y="1411313"/>
            <a:ext cx="120825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2.1 컨텐츠 등록</a:t>
            </a:r>
            <a:endParaRPr sz="1238"/>
          </a:p>
        </p:txBody>
      </p:sp>
      <p:sp>
        <p:nvSpPr>
          <p:cNvPr id="1039" name="Google Shape;1039;p29"/>
          <p:cNvSpPr txBox="1"/>
          <p:nvPr/>
        </p:nvSpPr>
        <p:spPr>
          <a:xfrm>
            <a:off x="8624286" y="1411313"/>
            <a:ext cx="1121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2.2 컨텐츠 수정</a:t>
            </a:r>
            <a:endParaRPr sz="1238"/>
          </a:p>
        </p:txBody>
      </p:sp>
      <p:sp>
        <p:nvSpPr>
          <p:cNvPr id="1040" name="Google Shape;1040;p29"/>
          <p:cNvSpPr txBox="1"/>
          <p:nvPr/>
        </p:nvSpPr>
        <p:spPr>
          <a:xfrm>
            <a:off x="9982891" y="1402200"/>
            <a:ext cx="1121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2.3 컨텐츠 삭제</a:t>
            </a:r>
            <a:endParaRPr sz="1238"/>
          </a:p>
        </p:txBody>
      </p:sp>
      <p:sp>
        <p:nvSpPr>
          <p:cNvPr id="1041" name="Google Shape;1041;p29"/>
          <p:cNvSpPr txBox="1"/>
          <p:nvPr/>
        </p:nvSpPr>
        <p:spPr>
          <a:xfrm>
            <a:off x="7270236" y="2170407"/>
            <a:ext cx="120825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2.1.1 데이터 입력</a:t>
            </a:r>
            <a:endParaRPr sz="1238"/>
          </a:p>
        </p:txBody>
      </p:sp>
      <p:sp>
        <p:nvSpPr>
          <p:cNvPr id="1042" name="Google Shape;1042;p29"/>
          <p:cNvSpPr txBox="1"/>
          <p:nvPr/>
        </p:nvSpPr>
        <p:spPr>
          <a:xfrm>
            <a:off x="7270235" y="2650901"/>
            <a:ext cx="1109363" cy="60326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2.1.2 포스터 및 이미지 업로드</a:t>
            </a:r>
            <a:endParaRPr sz="1238"/>
          </a:p>
        </p:txBody>
      </p:sp>
      <p:sp>
        <p:nvSpPr>
          <p:cNvPr id="1043" name="Google Shape;1043;p29"/>
          <p:cNvSpPr txBox="1"/>
          <p:nvPr/>
        </p:nvSpPr>
        <p:spPr>
          <a:xfrm>
            <a:off x="7264330" y="3304491"/>
            <a:ext cx="1121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2.1.3 동영상 파일 업로드</a:t>
            </a:r>
            <a:endParaRPr sz="1238"/>
          </a:p>
        </p:txBody>
      </p:sp>
      <p:sp>
        <p:nvSpPr>
          <p:cNvPr id="1044" name="Google Shape;1044;p29"/>
          <p:cNvSpPr txBox="1"/>
          <p:nvPr/>
        </p:nvSpPr>
        <p:spPr>
          <a:xfrm>
            <a:off x="8702319" y="1890057"/>
            <a:ext cx="120825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2.2.1 데이터 수정</a:t>
            </a:r>
            <a:endParaRPr sz="1238"/>
          </a:p>
        </p:txBody>
      </p:sp>
      <p:sp>
        <p:nvSpPr>
          <p:cNvPr id="1045" name="Google Shape;1045;p29"/>
          <p:cNvSpPr txBox="1"/>
          <p:nvPr/>
        </p:nvSpPr>
        <p:spPr>
          <a:xfrm>
            <a:off x="8702317" y="2304176"/>
            <a:ext cx="1084388" cy="60326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2.2.2 이미지 및 동영상 수정</a:t>
            </a:r>
            <a:endParaRPr sz="1238"/>
          </a:p>
        </p:txBody>
      </p:sp>
      <p:sp>
        <p:nvSpPr>
          <p:cNvPr id="1046" name="Google Shape;1046;p29"/>
          <p:cNvSpPr txBox="1"/>
          <p:nvPr/>
        </p:nvSpPr>
        <p:spPr>
          <a:xfrm>
            <a:off x="10050396" y="1803481"/>
            <a:ext cx="986175" cy="60326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2.3.1 삭제 확인 및 알림</a:t>
            </a:r>
            <a:endParaRPr sz="1238"/>
          </a:p>
        </p:txBody>
      </p:sp>
      <p:sp>
        <p:nvSpPr>
          <p:cNvPr id="1047" name="Google Shape;1047;p29"/>
          <p:cNvSpPr/>
          <p:nvPr/>
        </p:nvSpPr>
        <p:spPr>
          <a:xfrm>
            <a:off x="7183161" y="1754972"/>
            <a:ext cx="618384" cy="1767740"/>
          </a:xfrm>
          <a:custGeom>
            <a:avLst/>
            <a:gdLst/>
            <a:ahLst/>
            <a:cxnLst/>
            <a:rect l="l" t="t" r="r" b="b"/>
            <a:pathLst>
              <a:path w="449" h="1872" extrusionOk="0">
                <a:moveTo>
                  <a:pt x="449" y="0"/>
                </a:moveTo>
                <a:lnTo>
                  <a:pt x="449" y="144"/>
                </a:lnTo>
                <a:lnTo>
                  <a:pt x="0" y="144"/>
                </a:lnTo>
                <a:lnTo>
                  <a:pt x="0" y="1872"/>
                </a:lnTo>
                <a:lnTo>
                  <a:pt x="62" y="1872"/>
                </a:lnTo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48" name="Google Shape;1048;p29"/>
          <p:cNvCxnSpPr/>
          <p:nvPr/>
        </p:nvCxnSpPr>
        <p:spPr>
          <a:xfrm>
            <a:off x="7183169" y="2926805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49" name="Google Shape;1049;p29"/>
          <p:cNvCxnSpPr/>
          <p:nvPr/>
        </p:nvCxnSpPr>
        <p:spPr>
          <a:xfrm>
            <a:off x="7183171" y="2385476"/>
            <a:ext cx="87075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50" name="Google Shape;1050;p29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51" name="Google Shape;1051;p29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52" name="Google Shape;1052;p29"/>
          <p:cNvSpPr txBox="1"/>
          <p:nvPr/>
        </p:nvSpPr>
        <p:spPr>
          <a:xfrm>
            <a:off x="10577079" y="9686925"/>
            <a:ext cx="1395954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238" b="1" dirty="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계층도</a:t>
            </a:r>
            <a:endParaRPr sz="1238" dirty="0"/>
          </a:p>
        </p:txBody>
      </p:sp>
      <p:grpSp>
        <p:nvGrpSpPr>
          <p:cNvPr id="1053" name="Google Shape;1053;p29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1054" name="Google Shape;1054;p29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55" name="Google Shape;1055;p29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프로세스 계층도</a:t>
              </a:r>
              <a:endParaRPr sz="1238"/>
            </a:p>
          </p:txBody>
        </p:sp>
      </p:grpSp>
      <p:sp>
        <p:nvSpPr>
          <p:cNvPr id="1058" name="Google Shape;1058;p29"/>
          <p:cNvSpPr/>
          <p:nvPr/>
        </p:nvSpPr>
        <p:spPr>
          <a:xfrm>
            <a:off x="8580776" y="1745860"/>
            <a:ext cx="590795" cy="868051"/>
          </a:xfrm>
          <a:custGeom>
            <a:avLst/>
            <a:gdLst/>
            <a:ahLst/>
            <a:cxnLst/>
            <a:rect l="l" t="t" r="r" b="b"/>
            <a:pathLst>
              <a:path w="441" h="883" extrusionOk="0">
                <a:moveTo>
                  <a:pt x="441" y="0"/>
                </a:moveTo>
                <a:lnTo>
                  <a:pt x="441" y="151"/>
                </a:lnTo>
                <a:lnTo>
                  <a:pt x="0" y="151"/>
                </a:lnTo>
                <a:lnTo>
                  <a:pt x="0" y="883"/>
                </a:lnTo>
              </a:path>
            </a:pathLst>
          </a:custGeom>
          <a:noFill/>
          <a:ln w="12700" cap="flat" cmpd="sng">
            <a:solidFill>
              <a:srgbClr val="00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59" name="Google Shape;1059;p29"/>
          <p:cNvCxnSpPr>
            <a:endCxn id="1044" idx="1"/>
          </p:cNvCxnSpPr>
          <p:nvPr/>
        </p:nvCxnSpPr>
        <p:spPr>
          <a:xfrm>
            <a:off x="8580819" y="2105128"/>
            <a:ext cx="12150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0" name="Google Shape;1060;p29"/>
          <p:cNvCxnSpPr/>
          <p:nvPr/>
        </p:nvCxnSpPr>
        <p:spPr>
          <a:xfrm>
            <a:off x="8580819" y="2605809"/>
            <a:ext cx="12150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1" name="Google Shape;1061;p29"/>
          <p:cNvCxnSpPr>
            <a:stCxn id="1040" idx="2"/>
            <a:endCxn id="1046" idx="0"/>
          </p:cNvCxnSpPr>
          <p:nvPr/>
        </p:nvCxnSpPr>
        <p:spPr>
          <a:xfrm flipV="1">
            <a:off x="10543479" y="1803481"/>
            <a:ext cx="5" cy="28861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2" name="Google Shape;1062;p29"/>
          <p:cNvCxnSpPr/>
          <p:nvPr/>
        </p:nvCxnSpPr>
        <p:spPr>
          <a:xfrm rot="10800000" flipH="1">
            <a:off x="7857021" y="1377662"/>
            <a:ext cx="2583900" cy="1350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3" name="Google Shape;1063;p29"/>
          <p:cNvCxnSpPr/>
          <p:nvPr/>
        </p:nvCxnSpPr>
        <p:spPr>
          <a:xfrm flipH="1">
            <a:off x="7874275" y="1384200"/>
            <a:ext cx="338" cy="1046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4" name="Google Shape;1064;p29"/>
          <p:cNvCxnSpPr/>
          <p:nvPr/>
        </p:nvCxnSpPr>
        <p:spPr>
          <a:xfrm flipH="1">
            <a:off x="9184703" y="1391246"/>
            <a:ext cx="338" cy="1046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5" name="Google Shape;1065;p29"/>
          <p:cNvCxnSpPr/>
          <p:nvPr/>
        </p:nvCxnSpPr>
        <p:spPr>
          <a:xfrm>
            <a:off x="10445294" y="1370841"/>
            <a:ext cx="2700" cy="11475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30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72" name="Google Shape;1072;p30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73" name="Google Shape;1073;p30"/>
          <p:cNvSpPr txBox="1"/>
          <p:nvPr/>
        </p:nvSpPr>
        <p:spPr>
          <a:xfrm>
            <a:off x="8544772" y="1028779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3. 리뷰 관리</a:t>
            </a:r>
            <a:endParaRPr sz="1238"/>
          </a:p>
        </p:txBody>
      </p:sp>
      <p:sp>
        <p:nvSpPr>
          <p:cNvPr id="1074" name="Google Shape;1074;p30"/>
          <p:cNvSpPr txBox="1"/>
          <p:nvPr/>
        </p:nvSpPr>
        <p:spPr>
          <a:xfrm>
            <a:off x="6454708" y="1592394"/>
            <a:ext cx="986175" cy="239770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900"/>
            </a:pPr>
            <a:r>
              <a:rPr lang="en" sz="1013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3.1 리뷰등록</a:t>
            </a:r>
            <a:endParaRPr sz="1238"/>
          </a:p>
        </p:txBody>
      </p:sp>
      <p:sp>
        <p:nvSpPr>
          <p:cNvPr id="1075" name="Google Shape;1075;p30"/>
          <p:cNvSpPr txBox="1"/>
          <p:nvPr/>
        </p:nvSpPr>
        <p:spPr>
          <a:xfrm>
            <a:off x="8644943" y="1600465"/>
            <a:ext cx="986175" cy="239770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900"/>
            </a:pPr>
            <a:r>
              <a:rPr lang="en" sz="1013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3.3리뷰삭제</a:t>
            </a:r>
            <a:endParaRPr sz="1238"/>
          </a:p>
        </p:txBody>
      </p:sp>
      <p:sp>
        <p:nvSpPr>
          <p:cNvPr id="1076" name="Google Shape;1076;p30"/>
          <p:cNvSpPr txBox="1"/>
          <p:nvPr/>
        </p:nvSpPr>
        <p:spPr>
          <a:xfrm>
            <a:off x="7549829" y="1592394"/>
            <a:ext cx="986175" cy="239770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900"/>
            </a:pPr>
            <a:r>
              <a:rPr lang="en" sz="1013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3.2 리뷰수정</a:t>
            </a:r>
            <a:endParaRPr sz="1238"/>
          </a:p>
        </p:txBody>
      </p:sp>
      <p:sp>
        <p:nvSpPr>
          <p:cNvPr id="1077" name="Google Shape;1077;p30"/>
          <p:cNvSpPr txBox="1"/>
          <p:nvPr/>
        </p:nvSpPr>
        <p:spPr>
          <a:xfrm>
            <a:off x="9737231" y="1600409"/>
            <a:ext cx="986175" cy="239770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900"/>
            </a:pPr>
            <a:r>
              <a:rPr lang="en" sz="1013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3.4 리뷰검토</a:t>
            </a:r>
            <a:endParaRPr sz="1238"/>
          </a:p>
        </p:txBody>
      </p:sp>
      <p:sp>
        <p:nvSpPr>
          <p:cNvPr id="1078" name="Google Shape;1078;p30"/>
          <p:cNvSpPr txBox="1"/>
          <p:nvPr/>
        </p:nvSpPr>
        <p:spPr>
          <a:xfrm>
            <a:off x="6368435" y="1964065"/>
            <a:ext cx="88323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3.1.1 리뷰내용 입력</a:t>
            </a:r>
            <a:endParaRPr sz="788"/>
          </a:p>
        </p:txBody>
      </p:sp>
      <p:sp>
        <p:nvSpPr>
          <p:cNvPr id="1079" name="Google Shape;1079;p30"/>
          <p:cNvSpPr txBox="1"/>
          <p:nvPr/>
        </p:nvSpPr>
        <p:spPr>
          <a:xfrm>
            <a:off x="6368435" y="2358702"/>
            <a:ext cx="76173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3.1.2 평점부여</a:t>
            </a:r>
            <a:endParaRPr sz="788"/>
          </a:p>
        </p:txBody>
      </p:sp>
      <p:sp>
        <p:nvSpPr>
          <p:cNvPr id="1080" name="Google Shape;1080;p30"/>
          <p:cNvSpPr txBox="1"/>
          <p:nvPr/>
        </p:nvSpPr>
        <p:spPr>
          <a:xfrm>
            <a:off x="6368435" y="2662142"/>
            <a:ext cx="76173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3.1.3 파일첨부</a:t>
            </a:r>
            <a:endParaRPr sz="788"/>
          </a:p>
        </p:txBody>
      </p:sp>
      <p:sp>
        <p:nvSpPr>
          <p:cNvPr id="1081" name="Google Shape;1081;p30"/>
          <p:cNvSpPr txBox="1"/>
          <p:nvPr/>
        </p:nvSpPr>
        <p:spPr>
          <a:xfrm>
            <a:off x="7549826" y="1898225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3.2.1 리뷰내용 수정</a:t>
            </a:r>
            <a:endParaRPr sz="788"/>
          </a:p>
        </p:txBody>
      </p:sp>
      <p:sp>
        <p:nvSpPr>
          <p:cNvPr id="1082" name="Google Shape;1082;p30"/>
          <p:cNvSpPr txBox="1"/>
          <p:nvPr/>
        </p:nvSpPr>
        <p:spPr>
          <a:xfrm>
            <a:off x="7549823" y="2230156"/>
            <a:ext cx="82248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3.2.2 평점수정</a:t>
            </a:r>
            <a:endParaRPr sz="788"/>
          </a:p>
        </p:txBody>
      </p:sp>
      <p:sp>
        <p:nvSpPr>
          <p:cNvPr id="1083" name="Google Shape;1083;p30"/>
          <p:cNvSpPr txBox="1"/>
          <p:nvPr/>
        </p:nvSpPr>
        <p:spPr>
          <a:xfrm>
            <a:off x="8646040" y="1919628"/>
            <a:ext cx="107358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3.3.1 리뷰삭제 요청</a:t>
            </a:r>
            <a:endParaRPr sz="788"/>
          </a:p>
        </p:txBody>
      </p:sp>
      <p:sp>
        <p:nvSpPr>
          <p:cNvPr id="1084" name="Google Shape;1084;p30"/>
          <p:cNvSpPr txBox="1"/>
          <p:nvPr/>
        </p:nvSpPr>
        <p:spPr>
          <a:xfrm>
            <a:off x="8644957" y="2202734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3.3.2 리뷰삭제 승인</a:t>
            </a:r>
            <a:endParaRPr sz="788" b="1">
              <a:solidFill>
                <a:srgbClr val="080808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85" name="Google Shape;1085;p30"/>
          <p:cNvSpPr txBox="1"/>
          <p:nvPr/>
        </p:nvSpPr>
        <p:spPr>
          <a:xfrm>
            <a:off x="10848690" y="1919515"/>
            <a:ext cx="82248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3.5.1 평점확인</a:t>
            </a:r>
            <a:endParaRPr sz="788"/>
          </a:p>
        </p:txBody>
      </p:sp>
      <p:cxnSp>
        <p:nvCxnSpPr>
          <p:cNvPr id="1086" name="Google Shape;1086;p30"/>
          <p:cNvCxnSpPr/>
          <p:nvPr/>
        </p:nvCxnSpPr>
        <p:spPr>
          <a:xfrm rot="10800000" flipH="1">
            <a:off x="6864616" y="1452375"/>
            <a:ext cx="4494825" cy="810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87" name="Google Shape;1087;p30"/>
          <p:cNvCxnSpPr/>
          <p:nvPr/>
        </p:nvCxnSpPr>
        <p:spPr>
          <a:xfrm rot="10800000">
            <a:off x="6853760" y="1452286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88" name="Google Shape;1088;p30"/>
          <p:cNvCxnSpPr/>
          <p:nvPr/>
        </p:nvCxnSpPr>
        <p:spPr>
          <a:xfrm rot="10800000">
            <a:off x="8076453" y="1452286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89" name="Google Shape;1089;p30"/>
          <p:cNvCxnSpPr/>
          <p:nvPr/>
        </p:nvCxnSpPr>
        <p:spPr>
          <a:xfrm rot="10800000">
            <a:off x="9158043" y="1460358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90" name="Google Shape;1090;p30"/>
          <p:cNvCxnSpPr/>
          <p:nvPr/>
        </p:nvCxnSpPr>
        <p:spPr>
          <a:xfrm rot="10800000">
            <a:off x="10239613" y="1460302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91" name="Google Shape;1091;p30"/>
          <p:cNvSpPr txBox="1"/>
          <p:nvPr/>
        </p:nvSpPr>
        <p:spPr>
          <a:xfrm>
            <a:off x="10577079" y="9686925"/>
            <a:ext cx="1395954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 계층도</a:t>
            </a:r>
            <a:endParaRPr sz="1238"/>
          </a:p>
        </p:txBody>
      </p:sp>
      <p:grpSp>
        <p:nvGrpSpPr>
          <p:cNvPr id="1092" name="Google Shape;1092;p30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1093" name="Google Shape;1093;p30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094" name="Google Shape;1094;p30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프로세스 계층도</a:t>
              </a:r>
              <a:endParaRPr sz="1238"/>
            </a:p>
          </p:txBody>
        </p:sp>
      </p:grpSp>
      <p:sp>
        <p:nvSpPr>
          <p:cNvPr id="1097" name="Google Shape;1097;p30"/>
          <p:cNvSpPr txBox="1"/>
          <p:nvPr/>
        </p:nvSpPr>
        <p:spPr>
          <a:xfrm>
            <a:off x="10856943" y="1600409"/>
            <a:ext cx="986175" cy="239770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900"/>
            </a:pPr>
            <a:r>
              <a:rPr lang="en" sz="1013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3.5 평점관리</a:t>
            </a:r>
            <a:endParaRPr sz="1238"/>
          </a:p>
        </p:txBody>
      </p:sp>
      <p:cxnSp>
        <p:nvCxnSpPr>
          <p:cNvPr id="1098" name="Google Shape;1098;p30"/>
          <p:cNvCxnSpPr/>
          <p:nvPr/>
        </p:nvCxnSpPr>
        <p:spPr>
          <a:xfrm rot="10800000">
            <a:off x="11350016" y="1452286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99" name="Google Shape;1099;p30"/>
          <p:cNvSpPr txBox="1"/>
          <p:nvPr/>
        </p:nvSpPr>
        <p:spPr>
          <a:xfrm>
            <a:off x="9791079" y="1919515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3.4.1 리뷰내용 검토</a:t>
            </a:r>
            <a:endParaRPr sz="788"/>
          </a:p>
        </p:txBody>
      </p:sp>
      <p:sp>
        <p:nvSpPr>
          <p:cNvPr id="1100" name="Google Shape;1100;p30"/>
          <p:cNvSpPr txBox="1"/>
          <p:nvPr/>
        </p:nvSpPr>
        <p:spPr>
          <a:xfrm>
            <a:off x="9791922" y="2202734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3.4.2 리뷰수정 요청</a:t>
            </a:r>
            <a:endParaRPr sz="788" b="1">
              <a:solidFill>
                <a:srgbClr val="080808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01" name="Google Shape;1101;p30"/>
          <p:cNvSpPr txBox="1"/>
          <p:nvPr/>
        </p:nvSpPr>
        <p:spPr>
          <a:xfrm>
            <a:off x="9791922" y="2517903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3.4.3 리뷰삭제 요청</a:t>
            </a:r>
            <a:endParaRPr sz="788" b="1">
              <a:solidFill>
                <a:srgbClr val="080808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02" name="Google Shape;1102;p30"/>
          <p:cNvSpPr txBox="1"/>
          <p:nvPr/>
        </p:nvSpPr>
        <p:spPr>
          <a:xfrm>
            <a:off x="10848691" y="2253106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3.5.2 평점통계 확인</a:t>
            </a:r>
            <a:endParaRPr sz="788" b="1">
              <a:solidFill>
                <a:srgbClr val="080808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1"/>
          <p:cNvSpPr txBox="1"/>
          <p:nvPr/>
        </p:nvSpPr>
        <p:spPr>
          <a:xfrm>
            <a:off x="8519400" y="1007351"/>
            <a:ext cx="1208250" cy="25701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en" sz="1125" b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4. 구독 관리</a:t>
            </a:r>
            <a:endParaRPr sz="1238"/>
          </a:p>
        </p:txBody>
      </p:sp>
      <p:cxnSp>
        <p:nvCxnSpPr>
          <p:cNvPr id="1109" name="Google Shape;1109;p31"/>
          <p:cNvCxnSpPr/>
          <p:nvPr/>
        </p:nvCxnSpPr>
        <p:spPr>
          <a:xfrm>
            <a:off x="9111453" y="1275588"/>
            <a:ext cx="0" cy="2372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10" name="Google Shape;1110;p31"/>
          <p:cNvSpPr txBox="1"/>
          <p:nvPr/>
        </p:nvSpPr>
        <p:spPr>
          <a:xfrm>
            <a:off x="6495602" y="1582595"/>
            <a:ext cx="98617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4.1 구독신청</a:t>
            </a:r>
            <a:endParaRPr sz="1238"/>
          </a:p>
        </p:txBody>
      </p:sp>
      <p:sp>
        <p:nvSpPr>
          <p:cNvPr id="1111" name="Google Shape;1111;p31"/>
          <p:cNvSpPr txBox="1"/>
          <p:nvPr/>
        </p:nvSpPr>
        <p:spPr>
          <a:xfrm>
            <a:off x="9093537" y="1582594"/>
            <a:ext cx="118260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4.3 구독상태 관리</a:t>
            </a:r>
            <a:endParaRPr sz="1238"/>
          </a:p>
        </p:txBody>
      </p:sp>
      <p:sp>
        <p:nvSpPr>
          <p:cNvPr id="1112" name="Google Shape;1112;p31"/>
          <p:cNvSpPr txBox="1"/>
          <p:nvPr/>
        </p:nvSpPr>
        <p:spPr>
          <a:xfrm>
            <a:off x="6512294" y="2040987"/>
            <a:ext cx="1045238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4.1.1 구독</a:t>
            </a:r>
            <a:r>
              <a:rPr lang="en" sz="788"/>
              <a:t> </a:t>
            </a: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신청서 작성</a:t>
            </a:r>
            <a:endParaRPr sz="788"/>
          </a:p>
        </p:txBody>
      </p:sp>
      <p:sp>
        <p:nvSpPr>
          <p:cNvPr id="1113" name="Google Shape;1113;p31"/>
          <p:cNvSpPr txBox="1"/>
          <p:nvPr/>
        </p:nvSpPr>
        <p:spPr>
          <a:xfrm>
            <a:off x="6512308" y="2323074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4.1.2 구독정보 입력</a:t>
            </a:r>
            <a:endParaRPr sz="788"/>
          </a:p>
        </p:txBody>
      </p:sp>
      <p:sp>
        <p:nvSpPr>
          <p:cNvPr id="1114" name="Google Shape;1114;p31"/>
          <p:cNvSpPr txBox="1"/>
          <p:nvPr/>
        </p:nvSpPr>
        <p:spPr>
          <a:xfrm>
            <a:off x="6495588" y="2633075"/>
            <a:ext cx="1078650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4.1.3 구독확인 및 시작</a:t>
            </a:r>
            <a:endParaRPr sz="788"/>
          </a:p>
        </p:txBody>
      </p:sp>
      <p:sp>
        <p:nvSpPr>
          <p:cNvPr id="1115" name="Google Shape;1115;p31"/>
          <p:cNvSpPr txBox="1"/>
          <p:nvPr/>
        </p:nvSpPr>
        <p:spPr>
          <a:xfrm>
            <a:off x="9093549" y="1992570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4.3.1 구독상태 확인</a:t>
            </a:r>
            <a:endParaRPr sz="788"/>
          </a:p>
        </p:txBody>
      </p:sp>
      <p:sp>
        <p:nvSpPr>
          <p:cNvPr id="1116" name="Google Shape;1116;p31"/>
          <p:cNvSpPr txBox="1"/>
          <p:nvPr/>
        </p:nvSpPr>
        <p:spPr>
          <a:xfrm>
            <a:off x="9093549" y="2354305"/>
            <a:ext cx="986175" cy="205145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4.3.2 구독취소</a:t>
            </a:r>
            <a:endParaRPr sz="788"/>
          </a:p>
        </p:txBody>
      </p:sp>
      <p:sp>
        <p:nvSpPr>
          <p:cNvPr id="1117" name="Google Shape;1117;p31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18" name="Google Shape;1118;p31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19" name="Google Shape;1119;p31"/>
          <p:cNvSpPr txBox="1"/>
          <p:nvPr/>
        </p:nvSpPr>
        <p:spPr>
          <a:xfrm>
            <a:off x="7670114" y="1582609"/>
            <a:ext cx="1182600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4.2 구독정보 수정</a:t>
            </a:r>
            <a:endParaRPr sz="1238"/>
          </a:p>
        </p:txBody>
      </p:sp>
      <p:sp>
        <p:nvSpPr>
          <p:cNvPr id="1120" name="Google Shape;1120;p31"/>
          <p:cNvSpPr txBox="1"/>
          <p:nvPr/>
        </p:nvSpPr>
        <p:spPr>
          <a:xfrm>
            <a:off x="7699916" y="2035011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4.2.1 구독유형 변경</a:t>
            </a:r>
            <a:endParaRPr sz="788"/>
          </a:p>
        </p:txBody>
      </p:sp>
      <p:sp>
        <p:nvSpPr>
          <p:cNvPr id="1121" name="Google Shape;1121;p31"/>
          <p:cNvSpPr txBox="1"/>
          <p:nvPr/>
        </p:nvSpPr>
        <p:spPr>
          <a:xfrm>
            <a:off x="7699916" y="2340800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4.2.2 결제정보 수정</a:t>
            </a:r>
            <a:endParaRPr sz="788"/>
          </a:p>
        </p:txBody>
      </p:sp>
      <p:cxnSp>
        <p:nvCxnSpPr>
          <p:cNvPr id="1122" name="Google Shape;1122;p31"/>
          <p:cNvCxnSpPr/>
          <p:nvPr/>
        </p:nvCxnSpPr>
        <p:spPr>
          <a:xfrm>
            <a:off x="7057525" y="1507050"/>
            <a:ext cx="4212338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23" name="Google Shape;1123;p31"/>
          <p:cNvCxnSpPr/>
          <p:nvPr/>
        </p:nvCxnSpPr>
        <p:spPr>
          <a:xfrm rot="10800000">
            <a:off x="7057532" y="1512799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24" name="Google Shape;1124;p31"/>
          <p:cNvCxnSpPr/>
          <p:nvPr/>
        </p:nvCxnSpPr>
        <p:spPr>
          <a:xfrm rot="10800000">
            <a:off x="11269870" y="1515527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25" name="Google Shape;1125;p31"/>
          <p:cNvSpPr txBox="1"/>
          <p:nvPr/>
        </p:nvSpPr>
        <p:spPr>
          <a:xfrm>
            <a:off x="10577079" y="9686925"/>
            <a:ext cx="1354725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238" b="1" dirty="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계층도</a:t>
            </a:r>
            <a:endParaRPr sz="1238" dirty="0"/>
          </a:p>
        </p:txBody>
      </p:sp>
      <p:grpSp>
        <p:nvGrpSpPr>
          <p:cNvPr id="1126" name="Google Shape;1126;p31"/>
          <p:cNvGrpSpPr/>
          <p:nvPr/>
        </p:nvGrpSpPr>
        <p:grpSpPr>
          <a:xfrm>
            <a:off x="8087939" y="176398"/>
            <a:ext cx="2122065" cy="412140"/>
            <a:chOff x="671" y="759"/>
            <a:chExt cx="1225" cy="250"/>
          </a:xfrm>
        </p:grpSpPr>
        <p:sp>
          <p:nvSpPr>
            <p:cNvPr id="1127" name="Google Shape;1127;p31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128" name="Google Shape;1128;p31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프로세스 계층도</a:t>
              </a:r>
              <a:endParaRPr sz="1238"/>
            </a:p>
          </p:txBody>
        </p:sp>
      </p:grpSp>
      <p:sp>
        <p:nvSpPr>
          <p:cNvPr id="1130" name="Google Shape;1130;p31"/>
          <p:cNvSpPr txBox="1"/>
          <p:nvPr/>
        </p:nvSpPr>
        <p:spPr>
          <a:xfrm>
            <a:off x="10449513" y="1582609"/>
            <a:ext cx="1354725" cy="430142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 algn="ctr">
              <a:buClr>
                <a:srgbClr val="080808"/>
              </a:buClr>
              <a:buSzPts val="1000"/>
            </a:pPr>
            <a:r>
              <a:rPr lang="en" sz="1125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4.4 구독종료 및 갱신</a:t>
            </a:r>
            <a:endParaRPr sz="1238"/>
          </a:p>
        </p:txBody>
      </p:sp>
      <p:sp>
        <p:nvSpPr>
          <p:cNvPr id="1131" name="Google Shape;1131;p31"/>
          <p:cNvSpPr txBox="1"/>
          <p:nvPr/>
        </p:nvSpPr>
        <p:spPr>
          <a:xfrm>
            <a:off x="10464924" y="2003933"/>
            <a:ext cx="986175" cy="326396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4.4.1 구독만료 알림</a:t>
            </a:r>
            <a:endParaRPr sz="788"/>
          </a:p>
        </p:txBody>
      </p:sp>
      <p:sp>
        <p:nvSpPr>
          <p:cNvPr id="1132" name="Google Shape;1132;p31"/>
          <p:cNvSpPr txBox="1"/>
          <p:nvPr/>
        </p:nvSpPr>
        <p:spPr>
          <a:xfrm>
            <a:off x="10487171" y="2354303"/>
            <a:ext cx="986175" cy="205145"/>
          </a:xfrm>
          <a:prstGeom prst="rect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pPr>
              <a:buClr>
                <a:srgbClr val="080808"/>
              </a:buClr>
              <a:buSzPts val="1000"/>
            </a:pPr>
            <a:r>
              <a:rPr lang="en" sz="788" b="1">
                <a:solidFill>
                  <a:srgbClr val="080808"/>
                </a:solidFill>
                <a:latin typeface="Gulim"/>
                <a:ea typeface="Gulim"/>
                <a:cs typeface="Gulim"/>
                <a:sym typeface="Gulim"/>
              </a:rPr>
              <a:t>4.4.2 구독갱신</a:t>
            </a:r>
            <a:endParaRPr sz="788"/>
          </a:p>
        </p:txBody>
      </p:sp>
      <p:cxnSp>
        <p:nvCxnSpPr>
          <p:cNvPr id="1133" name="Google Shape;1133;p31"/>
          <p:cNvCxnSpPr/>
          <p:nvPr/>
        </p:nvCxnSpPr>
        <p:spPr>
          <a:xfrm rot="10800000">
            <a:off x="8261423" y="1515527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34" name="Google Shape;1134;p31"/>
          <p:cNvCxnSpPr/>
          <p:nvPr/>
        </p:nvCxnSpPr>
        <p:spPr>
          <a:xfrm rot="10800000">
            <a:off x="9684857" y="1515513"/>
            <a:ext cx="0" cy="1451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2"/>
          <p:cNvSpPr txBox="1"/>
          <p:nvPr/>
        </p:nvSpPr>
        <p:spPr>
          <a:xfrm>
            <a:off x="6442803" y="5898618"/>
            <a:ext cx="5401620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41" name="Google Shape;1141;p32"/>
          <p:cNvSpPr txBox="1"/>
          <p:nvPr/>
        </p:nvSpPr>
        <p:spPr>
          <a:xfrm>
            <a:off x="7535988" y="2522371"/>
            <a:ext cx="430843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42" name="Google Shape;1142;p32"/>
          <p:cNvSpPr txBox="1"/>
          <p:nvPr/>
        </p:nvSpPr>
        <p:spPr>
          <a:xfrm>
            <a:off x="6442803" y="3432375"/>
            <a:ext cx="109318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43" name="Google Shape;1143;p32"/>
          <p:cNvSpPr txBox="1"/>
          <p:nvPr/>
        </p:nvSpPr>
        <p:spPr>
          <a:xfrm>
            <a:off x="6538216" y="1333683"/>
            <a:ext cx="122174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프로세스명</a:t>
            </a:r>
            <a:endParaRPr sz="1238" dirty="0"/>
          </a:p>
        </p:txBody>
      </p:sp>
      <p:cxnSp>
        <p:nvCxnSpPr>
          <p:cNvPr id="1144" name="Google Shape;1144;p32"/>
          <p:cNvCxnSpPr/>
          <p:nvPr/>
        </p:nvCxnSpPr>
        <p:spPr>
          <a:xfrm>
            <a:off x="6442803" y="126609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45" name="Google Shape;1145;p32"/>
          <p:cNvCxnSpPr/>
          <p:nvPr/>
        </p:nvCxnSpPr>
        <p:spPr>
          <a:xfrm>
            <a:off x="6442803" y="16617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46" name="Google Shape;1146;p32"/>
          <p:cNvSpPr txBox="1"/>
          <p:nvPr/>
        </p:nvSpPr>
        <p:spPr>
          <a:xfrm>
            <a:off x="6654474" y="2113451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설  명</a:t>
            </a:r>
            <a:endParaRPr sz="1238"/>
          </a:p>
        </p:txBody>
      </p:sp>
      <p:cxnSp>
        <p:nvCxnSpPr>
          <p:cNvPr id="1147" name="Google Shape;1147;p32"/>
          <p:cNvCxnSpPr/>
          <p:nvPr/>
        </p:nvCxnSpPr>
        <p:spPr>
          <a:xfrm>
            <a:off x="6442803" y="1266092"/>
            <a:ext cx="0" cy="823619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48" name="Google Shape;1148;p32"/>
          <p:cNvCxnSpPr/>
          <p:nvPr/>
        </p:nvCxnSpPr>
        <p:spPr>
          <a:xfrm>
            <a:off x="7535988" y="1266092"/>
            <a:ext cx="0" cy="458958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49" name="Google Shape;1149;p32"/>
          <p:cNvCxnSpPr/>
          <p:nvPr/>
        </p:nvCxnSpPr>
        <p:spPr>
          <a:xfrm>
            <a:off x="6442803" y="2057400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0" name="Google Shape;1150;p32"/>
          <p:cNvCxnSpPr/>
          <p:nvPr/>
        </p:nvCxnSpPr>
        <p:spPr>
          <a:xfrm>
            <a:off x="6442803" y="2453054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1" name="Google Shape;1151;p32"/>
          <p:cNvCxnSpPr/>
          <p:nvPr/>
        </p:nvCxnSpPr>
        <p:spPr>
          <a:xfrm>
            <a:off x="7531968" y="2848708"/>
            <a:ext cx="4312454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2" name="Google Shape;1152;p32"/>
          <p:cNvCxnSpPr/>
          <p:nvPr/>
        </p:nvCxnSpPr>
        <p:spPr>
          <a:xfrm>
            <a:off x="6442803" y="47478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53" name="Google Shape;1153;p32"/>
          <p:cNvSpPr txBox="1"/>
          <p:nvPr/>
        </p:nvSpPr>
        <p:spPr>
          <a:xfrm>
            <a:off x="6560008" y="1737579"/>
            <a:ext cx="99798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</a:t>
            </a:r>
            <a:endParaRPr sz="1238" dirty="0"/>
          </a:p>
        </p:txBody>
      </p:sp>
      <p:sp>
        <p:nvSpPr>
          <p:cNvPr id="1154" name="Google Shape;1154;p32"/>
          <p:cNvSpPr txBox="1"/>
          <p:nvPr/>
        </p:nvSpPr>
        <p:spPr>
          <a:xfrm>
            <a:off x="6654474" y="3354815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보</a:t>
            </a:r>
            <a:endParaRPr sz="1238" dirty="0"/>
          </a:p>
        </p:txBody>
      </p:sp>
      <p:cxnSp>
        <p:nvCxnSpPr>
          <p:cNvPr id="1155" name="Google Shape;1155;p32"/>
          <p:cNvCxnSpPr/>
          <p:nvPr/>
        </p:nvCxnSpPr>
        <p:spPr>
          <a:xfrm>
            <a:off x="6442803" y="585567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56" name="Google Shape;1156;p32"/>
          <p:cNvSpPr txBox="1"/>
          <p:nvPr/>
        </p:nvSpPr>
        <p:spPr>
          <a:xfrm>
            <a:off x="6654474" y="5280330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특  성  </a:t>
            </a:r>
            <a:endParaRPr sz="1238"/>
          </a:p>
        </p:txBody>
      </p:sp>
      <p:sp>
        <p:nvSpPr>
          <p:cNvPr id="1157" name="Google Shape;1157;p32"/>
          <p:cNvSpPr txBox="1"/>
          <p:nvPr/>
        </p:nvSpPr>
        <p:spPr>
          <a:xfrm>
            <a:off x="7874928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  력</a:t>
            </a:r>
            <a:endParaRPr sz="1238"/>
          </a:p>
        </p:txBody>
      </p:sp>
      <p:cxnSp>
        <p:nvCxnSpPr>
          <p:cNvPr id="1158" name="Google Shape;1158;p32"/>
          <p:cNvCxnSpPr/>
          <p:nvPr/>
        </p:nvCxnSpPr>
        <p:spPr>
          <a:xfrm>
            <a:off x="11394288" y="2458000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9" name="Google Shape;1159;p32"/>
          <p:cNvCxnSpPr/>
          <p:nvPr/>
        </p:nvCxnSpPr>
        <p:spPr>
          <a:xfrm>
            <a:off x="8822088" y="2458000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60" name="Google Shape;1160;p32"/>
          <p:cNvCxnSpPr/>
          <p:nvPr/>
        </p:nvCxnSpPr>
        <p:spPr>
          <a:xfrm>
            <a:off x="10100150" y="2453054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61" name="Google Shape;1161;p32"/>
          <p:cNvSpPr txBox="1"/>
          <p:nvPr/>
        </p:nvSpPr>
        <p:spPr>
          <a:xfrm>
            <a:off x="9162369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출  력</a:t>
            </a:r>
            <a:endParaRPr sz="1238"/>
          </a:p>
        </p:txBody>
      </p:sp>
      <p:sp>
        <p:nvSpPr>
          <p:cNvPr id="1162" name="Google Shape;1162;p32"/>
          <p:cNvSpPr txBox="1"/>
          <p:nvPr/>
        </p:nvSpPr>
        <p:spPr>
          <a:xfrm>
            <a:off x="10356030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1163" name="Google Shape;1163;p32"/>
          <p:cNvSpPr txBox="1"/>
          <p:nvPr/>
        </p:nvSpPr>
        <p:spPr>
          <a:xfrm>
            <a:off x="11394288" y="2507456"/>
            <a:ext cx="45022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로컬</a:t>
            </a:r>
            <a:endParaRPr sz="1238"/>
          </a:p>
        </p:txBody>
      </p:sp>
      <p:cxnSp>
        <p:nvCxnSpPr>
          <p:cNvPr id="1164" name="Google Shape;1164;p32"/>
          <p:cNvCxnSpPr/>
          <p:nvPr/>
        </p:nvCxnSpPr>
        <p:spPr>
          <a:xfrm>
            <a:off x="6442803" y="6185388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65" name="Google Shape;1165;p32"/>
          <p:cNvCxnSpPr/>
          <p:nvPr/>
        </p:nvCxnSpPr>
        <p:spPr>
          <a:xfrm>
            <a:off x="6442803" y="949569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66" name="Google Shape;1166;p32"/>
          <p:cNvCxnSpPr/>
          <p:nvPr/>
        </p:nvCxnSpPr>
        <p:spPr>
          <a:xfrm>
            <a:off x="11844423" y="1266092"/>
            <a:ext cx="0" cy="823635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67" name="Google Shape;1167;p32"/>
          <p:cNvSpPr txBox="1"/>
          <p:nvPr/>
        </p:nvSpPr>
        <p:spPr>
          <a:xfrm>
            <a:off x="8647929" y="5886999"/>
            <a:ext cx="1010124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 내역</a:t>
            </a:r>
            <a:endParaRPr sz="1238"/>
          </a:p>
        </p:txBody>
      </p:sp>
      <p:sp>
        <p:nvSpPr>
          <p:cNvPr id="1168" name="Google Shape;1168;p32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69" name="Google Shape;1169;p32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70" name="Google Shape;1170;p32"/>
          <p:cNvSpPr txBox="1"/>
          <p:nvPr/>
        </p:nvSpPr>
        <p:spPr>
          <a:xfrm>
            <a:off x="9850968" y="9686925"/>
            <a:ext cx="2057760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 정의서(+명세서)</a:t>
            </a:r>
            <a:endParaRPr sz="1238"/>
          </a:p>
        </p:txBody>
      </p:sp>
      <p:sp>
        <p:nvSpPr>
          <p:cNvPr id="1171" name="Google Shape;1171;p32"/>
          <p:cNvSpPr txBox="1"/>
          <p:nvPr/>
        </p:nvSpPr>
        <p:spPr>
          <a:xfrm>
            <a:off x="7578879" y="1332028"/>
            <a:ext cx="1455762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가입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endParaRPr sz="1238" dirty="0"/>
          </a:p>
        </p:txBody>
      </p:sp>
      <p:sp>
        <p:nvSpPr>
          <p:cNvPr id="1172" name="Google Shape;1172;p32"/>
          <p:cNvSpPr txBox="1"/>
          <p:nvPr/>
        </p:nvSpPr>
        <p:spPr>
          <a:xfrm>
            <a:off x="7578873" y="1706257"/>
            <a:ext cx="12217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1.1.1</a:t>
            </a:r>
            <a:endParaRPr sz="1238"/>
          </a:p>
        </p:txBody>
      </p:sp>
      <p:sp>
        <p:nvSpPr>
          <p:cNvPr id="1173" name="Google Shape;1173;p32"/>
          <p:cNvSpPr txBox="1"/>
          <p:nvPr/>
        </p:nvSpPr>
        <p:spPr>
          <a:xfrm>
            <a:off x="7493148" y="2101910"/>
            <a:ext cx="385830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사용자가 Watchu 플랫폼에 가입하는 절차를 처리함</a:t>
            </a:r>
            <a:endParaRPr sz="1238"/>
          </a:p>
        </p:txBody>
      </p:sp>
      <p:sp>
        <p:nvSpPr>
          <p:cNvPr id="1174" name="Google Shape;1174;p32"/>
          <p:cNvSpPr txBox="1"/>
          <p:nvPr/>
        </p:nvSpPr>
        <p:spPr>
          <a:xfrm>
            <a:off x="7535988" y="2827267"/>
            <a:ext cx="1221750" cy="188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이름</a:t>
            </a:r>
            <a:endParaRPr sz="788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-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사용자가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입력한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이름</a:t>
            </a:r>
            <a:endParaRPr sz="788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이메일</a:t>
            </a:r>
            <a:endParaRPr sz="788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-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사용자의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이메일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주소</a:t>
            </a:r>
            <a:endParaRPr sz="788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비밀번호</a:t>
            </a:r>
            <a:endParaRPr sz="788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로그인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사용될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암호</a:t>
            </a:r>
            <a:endParaRPr sz="788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휴대폰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번호</a:t>
            </a:r>
            <a:endParaRPr sz="788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사용자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연락처</a:t>
            </a:r>
            <a:endParaRPr sz="788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성별</a:t>
            </a:r>
            <a:endParaRPr sz="788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사용자의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성별</a:t>
            </a:r>
            <a:r>
              <a:rPr lang="en" sz="788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788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</a:t>
            </a:r>
            <a:endParaRPr sz="788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75" name="Google Shape;1175;p32"/>
          <p:cNvSpPr txBox="1"/>
          <p:nvPr/>
        </p:nvSpPr>
        <p:spPr>
          <a:xfrm>
            <a:off x="8800668" y="3006970"/>
            <a:ext cx="1286213" cy="149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회원ID</a:t>
            </a:r>
            <a:endParaRPr sz="900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시스템에서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자동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생성된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고유한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식별자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가입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완료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메시지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가입이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성공적으로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완료되었다는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알림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76" name="Google Shape;1176;p32"/>
          <p:cNvSpPr txBox="1"/>
          <p:nvPr/>
        </p:nvSpPr>
        <p:spPr>
          <a:xfrm>
            <a:off x="6721460" y="6305119"/>
            <a:ext cx="4979475" cy="290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CREATE member</a:t>
            </a:r>
            <a:endParaRPr sz="1238"/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 -member_id,member_name,email,password,phone_num,birth_day,sex</a:t>
            </a:r>
            <a:endParaRPr sz="1238"/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VALIDATE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 -이메일과 전화번호 중복 여부를 확인하여 중복이 없을 경우에만 회원 생성이 가능하도록 처리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INSERT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-사용자 정보를 MEMBER 테이블에 삽입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SEND_CONFIRMATION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-회원 가입 완료 후, 사용자의 이메일로 확인 메일을 발송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77" name="Google Shape;1177;p32"/>
          <p:cNvSpPr txBox="1"/>
          <p:nvPr/>
        </p:nvSpPr>
        <p:spPr>
          <a:xfrm>
            <a:off x="7535988" y="4826977"/>
            <a:ext cx="4286413" cy="9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수행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빈도수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/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주기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: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주기적인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빈도가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정해져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있지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않음</a:t>
            </a:r>
            <a:endParaRPr sz="900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빈도수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: 100회</a:t>
            </a:r>
            <a:endParaRPr sz="900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접근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빈도</a:t>
            </a:r>
            <a:endParaRPr sz="900" dirty="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 MEMBER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대한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접근은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30~100회로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예측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-SUB(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구독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GROUP(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그룹테이블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가입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선택적으로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연계될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수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있음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grpSp>
        <p:nvGrpSpPr>
          <p:cNvPr id="1178" name="Google Shape;1178;p32"/>
          <p:cNvGrpSpPr/>
          <p:nvPr/>
        </p:nvGrpSpPr>
        <p:grpSpPr>
          <a:xfrm>
            <a:off x="7793209" y="176397"/>
            <a:ext cx="3122198" cy="412140"/>
            <a:chOff x="671" y="759"/>
            <a:chExt cx="1225" cy="250"/>
          </a:xfrm>
        </p:grpSpPr>
        <p:sp>
          <p:nvSpPr>
            <p:cNvPr id="1179" name="Google Shape;1179;p32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180" name="Google Shape;1180;p32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 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정의서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(+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명세서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)</a:t>
              </a:r>
              <a:endParaRPr sz="1238" dirty="0"/>
            </a:p>
          </p:txBody>
        </p:sp>
      </p:grpSp>
      <p:sp>
        <p:nvSpPr>
          <p:cNvPr id="1181" name="Google Shape;1181;p32"/>
          <p:cNvSpPr txBox="1"/>
          <p:nvPr/>
        </p:nvSpPr>
        <p:spPr>
          <a:xfrm>
            <a:off x="10043782" y="3043322"/>
            <a:ext cx="1414800" cy="16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MEMBER: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저장되는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member_id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회원ID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member_name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회원이름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email(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이메일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password(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비밀번호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phone_num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휴대폰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번호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sex(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성별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82" name="Google Shape;1182;p32"/>
          <p:cNvSpPr txBox="1"/>
          <p:nvPr/>
        </p:nvSpPr>
        <p:spPr>
          <a:xfrm>
            <a:off x="6525864" y="662721"/>
            <a:ext cx="3582324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1688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6. 프로세스 정의서(+명세서)</a:t>
            </a:r>
            <a:endParaRPr sz="1238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33"/>
          <p:cNvSpPr txBox="1"/>
          <p:nvPr/>
        </p:nvSpPr>
        <p:spPr>
          <a:xfrm>
            <a:off x="6892908" y="6238143"/>
            <a:ext cx="4544100" cy="371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CRATE contents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입력된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데이터를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이용하여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CONTENTS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테이블에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새로운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레코드를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생성함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데이터필드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contents_id,contents_name,genre,country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poster_path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video_path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VALIDATE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입력된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이름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장르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국가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정보를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검증하여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필수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항목이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빠지지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않았는지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확인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INSERT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새로운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정보를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CONTENTS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테이블에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삽입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SEND_CONFIRMATION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buClr>
                <a:srgbClr val="0099FF"/>
              </a:buClr>
              <a:buSzPts val="1000"/>
            </a:pP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등록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완료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후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관리자에게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확인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알림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발송</a:t>
            </a:r>
            <a:endParaRPr sz="1125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endParaRPr sz="1238" dirty="0"/>
          </a:p>
        </p:txBody>
      </p:sp>
      <p:sp>
        <p:nvSpPr>
          <p:cNvPr id="1191" name="Google Shape;1191;p33"/>
          <p:cNvSpPr txBox="1"/>
          <p:nvPr/>
        </p:nvSpPr>
        <p:spPr>
          <a:xfrm>
            <a:off x="6442803" y="5898618"/>
            <a:ext cx="5401620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92" name="Google Shape;1192;p33"/>
          <p:cNvSpPr txBox="1"/>
          <p:nvPr/>
        </p:nvSpPr>
        <p:spPr>
          <a:xfrm>
            <a:off x="7535988" y="2522371"/>
            <a:ext cx="430843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93" name="Google Shape;1193;p33"/>
          <p:cNvSpPr txBox="1"/>
          <p:nvPr/>
        </p:nvSpPr>
        <p:spPr>
          <a:xfrm>
            <a:off x="6442803" y="3432375"/>
            <a:ext cx="109318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195" name="Google Shape;1195;p33"/>
          <p:cNvCxnSpPr/>
          <p:nvPr/>
        </p:nvCxnSpPr>
        <p:spPr>
          <a:xfrm>
            <a:off x="6442803" y="126609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96" name="Google Shape;1196;p33"/>
          <p:cNvCxnSpPr/>
          <p:nvPr/>
        </p:nvCxnSpPr>
        <p:spPr>
          <a:xfrm>
            <a:off x="6442803" y="16617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97" name="Google Shape;1197;p33"/>
          <p:cNvSpPr txBox="1"/>
          <p:nvPr/>
        </p:nvSpPr>
        <p:spPr>
          <a:xfrm>
            <a:off x="6654474" y="2113451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설  명</a:t>
            </a:r>
            <a:endParaRPr sz="1238"/>
          </a:p>
        </p:txBody>
      </p:sp>
      <p:cxnSp>
        <p:nvCxnSpPr>
          <p:cNvPr id="1198" name="Google Shape;1198;p33"/>
          <p:cNvCxnSpPr/>
          <p:nvPr/>
        </p:nvCxnSpPr>
        <p:spPr>
          <a:xfrm>
            <a:off x="6442803" y="1266092"/>
            <a:ext cx="0" cy="823619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99" name="Google Shape;1199;p33"/>
          <p:cNvCxnSpPr/>
          <p:nvPr/>
        </p:nvCxnSpPr>
        <p:spPr>
          <a:xfrm>
            <a:off x="7535988" y="1266092"/>
            <a:ext cx="0" cy="458958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00" name="Google Shape;1200;p33"/>
          <p:cNvCxnSpPr/>
          <p:nvPr/>
        </p:nvCxnSpPr>
        <p:spPr>
          <a:xfrm>
            <a:off x="6442803" y="2057400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01" name="Google Shape;1201;p33"/>
          <p:cNvCxnSpPr/>
          <p:nvPr/>
        </p:nvCxnSpPr>
        <p:spPr>
          <a:xfrm>
            <a:off x="6442803" y="2453054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02" name="Google Shape;1202;p33"/>
          <p:cNvCxnSpPr/>
          <p:nvPr/>
        </p:nvCxnSpPr>
        <p:spPr>
          <a:xfrm>
            <a:off x="7531968" y="2848708"/>
            <a:ext cx="4312454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03" name="Google Shape;1203;p33"/>
          <p:cNvCxnSpPr/>
          <p:nvPr/>
        </p:nvCxnSpPr>
        <p:spPr>
          <a:xfrm>
            <a:off x="6442803" y="47478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05" name="Google Shape;1205;p33"/>
          <p:cNvSpPr txBox="1"/>
          <p:nvPr/>
        </p:nvSpPr>
        <p:spPr>
          <a:xfrm>
            <a:off x="6654474" y="3354815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  보</a:t>
            </a:r>
            <a:endParaRPr sz="1238"/>
          </a:p>
        </p:txBody>
      </p:sp>
      <p:cxnSp>
        <p:nvCxnSpPr>
          <p:cNvPr id="1206" name="Google Shape;1206;p33"/>
          <p:cNvCxnSpPr/>
          <p:nvPr/>
        </p:nvCxnSpPr>
        <p:spPr>
          <a:xfrm>
            <a:off x="6442803" y="585567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07" name="Google Shape;1207;p33"/>
          <p:cNvSpPr txBox="1"/>
          <p:nvPr/>
        </p:nvSpPr>
        <p:spPr>
          <a:xfrm>
            <a:off x="6654474" y="5280330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특  성  </a:t>
            </a:r>
            <a:endParaRPr sz="1238"/>
          </a:p>
        </p:txBody>
      </p:sp>
      <p:sp>
        <p:nvSpPr>
          <p:cNvPr id="1208" name="Google Shape;1208;p33"/>
          <p:cNvSpPr txBox="1"/>
          <p:nvPr/>
        </p:nvSpPr>
        <p:spPr>
          <a:xfrm>
            <a:off x="7874928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  력</a:t>
            </a:r>
            <a:endParaRPr sz="1238"/>
          </a:p>
        </p:txBody>
      </p:sp>
      <p:cxnSp>
        <p:nvCxnSpPr>
          <p:cNvPr id="1209" name="Google Shape;1209;p33"/>
          <p:cNvCxnSpPr/>
          <p:nvPr/>
        </p:nvCxnSpPr>
        <p:spPr>
          <a:xfrm>
            <a:off x="11394288" y="2458000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10" name="Google Shape;1210;p33"/>
          <p:cNvCxnSpPr/>
          <p:nvPr/>
        </p:nvCxnSpPr>
        <p:spPr>
          <a:xfrm>
            <a:off x="8822088" y="2458000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11" name="Google Shape;1211;p33"/>
          <p:cNvCxnSpPr/>
          <p:nvPr/>
        </p:nvCxnSpPr>
        <p:spPr>
          <a:xfrm>
            <a:off x="10100150" y="2453054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12" name="Google Shape;1212;p33"/>
          <p:cNvSpPr txBox="1"/>
          <p:nvPr/>
        </p:nvSpPr>
        <p:spPr>
          <a:xfrm>
            <a:off x="9162369" y="2507456"/>
            <a:ext cx="68850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출  력</a:t>
            </a:r>
            <a:endParaRPr sz="1238"/>
          </a:p>
        </p:txBody>
      </p:sp>
      <p:sp>
        <p:nvSpPr>
          <p:cNvPr id="1213" name="Google Shape;1213;p33"/>
          <p:cNvSpPr txBox="1"/>
          <p:nvPr/>
        </p:nvSpPr>
        <p:spPr>
          <a:xfrm>
            <a:off x="10356030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1214" name="Google Shape;1214;p33"/>
          <p:cNvSpPr txBox="1"/>
          <p:nvPr/>
        </p:nvSpPr>
        <p:spPr>
          <a:xfrm>
            <a:off x="11394288" y="2507456"/>
            <a:ext cx="45013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로컬</a:t>
            </a:r>
            <a:endParaRPr sz="1238"/>
          </a:p>
        </p:txBody>
      </p:sp>
      <p:cxnSp>
        <p:nvCxnSpPr>
          <p:cNvPr id="1215" name="Google Shape;1215;p33"/>
          <p:cNvCxnSpPr/>
          <p:nvPr/>
        </p:nvCxnSpPr>
        <p:spPr>
          <a:xfrm>
            <a:off x="6442803" y="6185388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17" name="Google Shape;1217;p33"/>
          <p:cNvCxnSpPr/>
          <p:nvPr/>
        </p:nvCxnSpPr>
        <p:spPr>
          <a:xfrm>
            <a:off x="11844423" y="1266092"/>
            <a:ext cx="0" cy="823619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18" name="Google Shape;1218;p33"/>
          <p:cNvSpPr txBox="1"/>
          <p:nvPr/>
        </p:nvSpPr>
        <p:spPr>
          <a:xfrm>
            <a:off x="8647929" y="5886999"/>
            <a:ext cx="1010124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 내역</a:t>
            </a:r>
            <a:endParaRPr sz="1238"/>
          </a:p>
        </p:txBody>
      </p:sp>
      <p:sp>
        <p:nvSpPr>
          <p:cNvPr id="1219" name="Google Shape;1219;p33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20" name="Google Shape;1220;p33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21" name="Google Shape;1221;p33"/>
          <p:cNvSpPr txBox="1"/>
          <p:nvPr/>
        </p:nvSpPr>
        <p:spPr>
          <a:xfrm>
            <a:off x="9850968" y="9686925"/>
            <a:ext cx="2057760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 정의서(+명세서)</a:t>
            </a:r>
            <a:endParaRPr sz="1238"/>
          </a:p>
        </p:txBody>
      </p:sp>
      <p:sp>
        <p:nvSpPr>
          <p:cNvPr id="1222" name="Google Shape;1222;p33"/>
          <p:cNvSpPr txBox="1"/>
          <p:nvPr/>
        </p:nvSpPr>
        <p:spPr>
          <a:xfrm>
            <a:off x="7578873" y="1332035"/>
            <a:ext cx="12217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등록</a:t>
            </a:r>
            <a:endParaRPr sz="1238"/>
          </a:p>
        </p:txBody>
      </p:sp>
      <p:sp>
        <p:nvSpPr>
          <p:cNvPr id="1223" name="Google Shape;1223;p33"/>
          <p:cNvSpPr txBox="1"/>
          <p:nvPr/>
        </p:nvSpPr>
        <p:spPr>
          <a:xfrm>
            <a:off x="7578873" y="1706257"/>
            <a:ext cx="12217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2.1</a:t>
            </a:r>
            <a:endParaRPr sz="1238"/>
          </a:p>
        </p:txBody>
      </p:sp>
      <p:sp>
        <p:nvSpPr>
          <p:cNvPr id="1224" name="Google Shape;1224;p33"/>
          <p:cNvSpPr txBox="1"/>
          <p:nvPr/>
        </p:nvSpPr>
        <p:spPr>
          <a:xfrm>
            <a:off x="7554742" y="2126633"/>
            <a:ext cx="385830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관리자가 새로운 컨텐츠를 등록하는 과정</a:t>
            </a:r>
            <a:endParaRPr sz="1238"/>
          </a:p>
        </p:txBody>
      </p:sp>
      <p:sp>
        <p:nvSpPr>
          <p:cNvPr id="1225" name="Google Shape;1225;p33"/>
          <p:cNvSpPr txBox="1"/>
          <p:nvPr/>
        </p:nvSpPr>
        <p:spPr>
          <a:xfrm>
            <a:off x="8772576" y="2958055"/>
            <a:ext cx="1422900" cy="89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등록결과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: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등록된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contents_id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등록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성공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/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실패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여부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26" name="Google Shape;1226;p33"/>
          <p:cNvSpPr txBox="1"/>
          <p:nvPr/>
        </p:nvSpPr>
        <p:spPr>
          <a:xfrm>
            <a:off x="7535988" y="4767631"/>
            <a:ext cx="3922763" cy="112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수행빈도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평균저그올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하루에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2~5개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추가가능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최대처리빈도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하루에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10개의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추가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가능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접근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빈도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-CONTENTS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대한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접근은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하루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5~10회로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예측됨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grpSp>
        <p:nvGrpSpPr>
          <p:cNvPr id="1227" name="Google Shape;1227;p33"/>
          <p:cNvGrpSpPr/>
          <p:nvPr/>
        </p:nvGrpSpPr>
        <p:grpSpPr>
          <a:xfrm>
            <a:off x="7793209" y="46160"/>
            <a:ext cx="2727604" cy="603372"/>
            <a:chOff x="671" y="680"/>
            <a:chExt cx="1225" cy="366"/>
          </a:xfrm>
        </p:grpSpPr>
        <p:sp>
          <p:nvSpPr>
            <p:cNvPr id="1228" name="Google Shape;1228;p33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229" name="Google Shape;1229;p33"/>
            <p:cNvSpPr txBox="1"/>
            <p:nvPr/>
          </p:nvSpPr>
          <p:spPr>
            <a:xfrm>
              <a:off x="671" y="680"/>
              <a:ext cx="1225" cy="366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 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정의서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(+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명세서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)</a:t>
              </a:r>
              <a:endParaRPr sz="1238" dirty="0"/>
            </a:p>
          </p:txBody>
        </p:sp>
      </p:grpSp>
      <p:sp>
        <p:nvSpPr>
          <p:cNvPr id="1230" name="Google Shape;1230;p33"/>
          <p:cNvSpPr txBox="1"/>
          <p:nvPr/>
        </p:nvSpPr>
        <p:spPr>
          <a:xfrm>
            <a:off x="10088406" y="2987174"/>
            <a:ext cx="1350338" cy="149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: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컨텐츠의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모든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저장되는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테이블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contents_id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contents_name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genre,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country, 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poster_path,video_path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31" name="Google Shape;1231;p33"/>
          <p:cNvSpPr txBox="1"/>
          <p:nvPr/>
        </p:nvSpPr>
        <p:spPr>
          <a:xfrm>
            <a:off x="7506326" y="2962113"/>
            <a:ext cx="1286213" cy="77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컨텐츠이름,장르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국가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설명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포스터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경로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동영상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경로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" name="Google Shape;1143;p32">
            <a:extLst>
              <a:ext uri="{FF2B5EF4-FFF2-40B4-BE49-F238E27FC236}">
                <a16:creationId xmlns:a16="http://schemas.microsoft.com/office/drawing/2014/main" id="{06E99583-23DD-7C87-A2CE-6E806AA1C180}"/>
              </a:ext>
            </a:extLst>
          </p:cNvPr>
          <p:cNvSpPr txBox="1"/>
          <p:nvPr/>
        </p:nvSpPr>
        <p:spPr>
          <a:xfrm>
            <a:off x="6538216" y="1333683"/>
            <a:ext cx="122174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프로세스명</a:t>
            </a:r>
            <a:endParaRPr sz="1238" dirty="0"/>
          </a:p>
        </p:txBody>
      </p:sp>
      <p:sp>
        <p:nvSpPr>
          <p:cNvPr id="4" name="Google Shape;1153;p32">
            <a:extLst>
              <a:ext uri="{FF2B5EF4-FFF2-40B4-BE49-F238E27FC236}">
                <a16:creationId xmlns:a16="http://schemas.microsoft.com/office/drawing/2014/main" id="{FD8FC0A1-8C55-F2ED-D7FA-FC24258C94BF}"/>
              </a:ext>
            </a:extLst>
          </p:cNvPr>
          <p:cNvSpPr txBox="1"/>
          <p:nvPr/>
        </p:nvSpPr>
        <p:spPr>
          <a:xfrm>
            <a:off x="6560008" y="1737579"/>
            <a:ext cx="99798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</a:t>
            </a:r>
            <a:endParaRPr sz="1238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34"/>
          <p:cNvSpPr txBox="1"/>
          <p:nvPr/>
        </p:nvSpPr>
        <p:spPr>
          <a:xfrm>
            <a:off x="6442803" y="5898618"/>
            <a:ext cx="5401620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40" name="Google Shape;1240;p34"/>
          <p:cNvSpPr txBox="1"/>
          <p:nvPr/>
        </p:nvSpPr>
        <p:spPr>
          <a:xfrm>
            <a:off x="7535988" y="2522371"/>
            <a:ext cx="430843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41" name="Google Shape;1241;p34"/>
          <p:cNvSpPr txBox="1"/>
          <p:nvPr/>
        </p:nvSpPr>
        <p:spPr>
          <a:xfrm>
            <a:off x="6442803" y="3432375"/>
            <a:ext cx="1093185" cy="2570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spcFirstLastPara="1" wrap="square" lIns="83081" tIns="41541" rIns="83081" bIns="41541" anchor="ctr" anchorCtr="0">
            <a:sp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243" name="Google Shape;1243;p34"/>
          <p:cNvCxnSpPr/>
          <p:nvPr/>
        </p:nvCxnSpPr>
        <p:spPr>
          <a:xfrm>
            <a:off x="6442803" y="126609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44" name="Google Shape;1244;p34"/>
          <p:cNvCxnSpPr/>
          <p:nvPr/>
        </p:nvCxnSpPr>
        <p:spPr>
          <a:xfrm>
            <a:off x="6442803" y="16617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45" name="Google Shape;1245;p34"/>
          <p:cNvSpPr txBox="1"/>
          <p:nvPr/>
        </p:nvSpPr>
        <p:spPr>
          <a:xfrm>
            <a:off x="6654474" y="2113451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설  명</a:t>
            </a:r>
            <a:endParaRPr sz="1238"/>
          </a:p>
        </p:txBody>
      </p:sp>
      <p:cxnSp>
        <p:nvCxnSpPr>
          <p:cNvPr id="1246" name="Google Shape;1246;p34"/>
          <p:cNvCxnSpPr/>
          <p:nvPr/>
        </p:nvCxnSpPr>
        <p:spPr>
          <a:xfrm>
            <a:off x="6442803" y="1266092"/>
            <a:ext cx="0" cy="823619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47" name="Google Shape;1247;p34"/>
          <p:cNvCxnSpPr/>
          <p:nvPr/>
        </p:nvCxnSpPr>
        <p:spPr>
          <a:xfrm>
            <a:off x="7535988" y="1266092"/>
            <a:ext cx="0" cy="458958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48" name="Google Shape;1248;p34"/>
          <p:cNvCxnSpPr/>
          <p:nvPr/>
        </p:nvCxnSpPr>
        <p:spPr>
          <a:xfrm>
            <a:off x="6442803" y="2057400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49" name="Google Shape;1249;p34"/>
          <p:cNvCxnSpPr/>
          <p:nvPr/>
        </p:nvCxnSpPr>
        <p:spPr>
          <a:xfrm>
            <a:off x="6442803" y="2453054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50" name="Google Shape;1250;p34"/>
          <p:cNvCxnSpPr/>
          <p:nvPr/>
        </p:nvCxnSpPr>
        <p:spPr>
          <a:xfrm>
            <a:off x="7531968" y="2848708"/>
            <a:ext cx="4312454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51" name="Google Shape;1251;p34"/>
          <p:cNvCxnSpPr/>
          <p:nvPr/>
        </p:nvCxnSpPr>
        <p:spPr>
          <a:xfrm>
            <a:off x="6442803" y="474784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53" name="Google Shape;1253;p34"/>
          <p:cNvSpPr txBox="1"/>
          <p:nvPr/>
        </p:nvSpPr>
        <p:spPr>
          <a:xfrm>
            <a:off x="6654474" y="3354815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  보</a:t>
            </a:r>
            <a:endParaRPr sz="1238"/>
          </a:p>
        </p:txBody>
      </p:sp>
      <p:cxnSp>
        <p:nvCxnSpPr>
          <p:cNvPr id="1254" name="Google Shape;1254;p34"/>
          <p:cNvCxnSpPr/>
          <p:nvPr/>
        </p:nvCxnSpPr>
        <p:spPr>
          <a:xfrm>
            <a:off x="6442803" y="5855677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55" name="Google Shape;1255;p34"/>
          <p:cNvSpPr txBox="1"/>
          <p:nvPr/>
        </p:nvSpPr>
        <p:spPr>
          <a:xfrm>
            <a:off x="6654474" y="5280330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특  성  </a:t>
            </a:r>
            <a:endParaRPr sz="1238"/>
          </a:p>
        </p:txBody>
      </p:sp>
      <p:sp>
        <p:nvSpPr>
          <p:cNvPr id="1256" name="Google Shape;1256;p34"/>
          <p:cNvSpPr txBox="1"/>
          <p:nvPr/>
        </p:nvSpPr>
        <p:spPr>
          <a:xfrm>
            <a:off x="7874928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입  력</a:t>
            </a:r>
            <a:endParaRPr sz="1238"/>
          </a:p>
        </p:txBody>
      </p:sp>
      <p:cxnSp>
        <p:nvCxnSpPr>
          <p:cNvPr id="1257" name="Google Shape;1257;p34"/>
          <p:cNvCxnSpPr/>
          <p:nvPr/>
        </p:nvCxnSpPr>
        <p:spPr>
          <a:xfrm>
            <a:off x="11394288" y="2458000"/>
            <a:ext cx="0" cy="2289846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58" name="Google Shape;1258;p34"/>
          <p:cNvCxnSpPr/>
          <p:nvPr/>
        </p:nvCxnSpPr>
        <p:spPr>
          <a:xfrm>
            <a:off x="8907813" y="2457999"/>
            <a:ext cx="0" cy="228993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59" name="Google Shape;1259;p34"/>
          <p:cNvCxnSpPr/>
          <p:nvPr/>
        </p:nvCxnSpPr>
        <p:spPr>
          <a:xfrm>
            <a:off x="10185875" y="2453053"/>
            <a:ext cx="0" cy="228993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60" name="Google Shape;1260;p34"/>
          <p:cNvSpPr txBox="1"/>
          <p:nvPr/>
        </p:nvSpPr>
        <p:spPr>
          <a:xfrm>
            <a:off x="9162369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출  력</a:t>
            </a:r>
            <a:endParaRPr sz="1238"/>
          </a:p>
        </p:txBody>
      </p:sp>
      <p:sp>
        <p:nvSpPr>
          <p:cNvPr id="1261" name="Google Shape;1261;p34"/>
          <p:cNvSpPr txBox="1"/>
          <p:nvPr/>
        </p:nvSpPr>
        <p:spPr>
          <a:xfrm>
            <a:off x="10356030" y="2507457"/>
            <a:ext cx="68859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엔터티</a:t>
            </a:r>
            <a:endParaRPr sz="1238"/>
          </a:p>
        </p:txBody>
      </p:sp>
      <p:sp>
        <p:nvSpPr>
          <p:cNvPr id="1262" name="Google Shape;1262;p34"/>
          <p:cNvSpPr txBox="1"/>
          <p:nvPr/>
        </p:nvSpPr>
        <p:spPr>
          <a:xfrm>
            <a:off x="11394288" y="2507456"/>
            <a:ext cx="45013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로컬</a:t>
            </a:r>
            <a:endParaRPr sz="1238"/>
          </a:p>
        </p:txBody>
      </p:sp>
      <p:cxnSp>
        <p:nvCxnSpPr>
          <p:cNvPr id="1263" name="Google Shape;1263;p34"/>
          <p:cNvCxnSpPr/>
          <p:nvPr/>
        </p:nvCxnSpPr>
        <p:spPr>
          <a:xfrm>
            <a:off x="6442803" y="6185388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64" name="Google Shape;1264;p34"/>
          <p:cNvCxnSpPr/>
          <p:nvPr/>
        </p:nvCxnSpPr>
        <p:spPr>
          <a:xfrm>
            <a:off x="6442803" y="9495692"/>
            <a:ext cx="5401620" cy="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65" name="Google Shape;1265;p34"/>
          <p:cNvCxnSpPr/>
          <p:nvPr/>
        </p:nvCxnSpPr>
        <p:spPr>
          <a:xfrm>
            <a:off x="11844423" y="1266092"/>
            <a:ext cx="0" cy="823619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66" name="Google Shape;1266;p34"/>
          <p:cNvSpPr txBox="1"/>
          <p:nvPr/>
        </p:nvSpPr>
        <p:spPr>
          <a:xfrm>
            <a:off x="8647929" y="5886999"/>
            <a:ext cx="1010124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 algn="ctr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 내역</a:t>
            </a:r>
            <a:endParaRPr sz="1238"/>
          </a:p>
        </p:txBody>
      </p:sp>
      <p:sp>
        <p:nvSpPr>
          <p:cNvPr id="1267" name="Google Shape;1267;p34"/>
          <p:cNvSpPr txBox="1"/>
          <p:nvPr/>
        </p:nvSpPr>
        <p:spPr>
          <a:xfrm rot="10800000" flipH="1">
            <a:off x="6249888" y="9746274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68" name="Google Shape;1268;p34"/>
          <p:cNvSpPr txBox="1"/>
          <p:nvPr/>
        </p:nvSpPr>
        <p:spPr>
          <a:xfrm rot="10800000" flipH="1">
            <a:off x="6249888" y="300038"/>
            <a:ext cx="5787450" cy="22750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69" name="Google Shape;1269;p34"/>
          <p:cNvSpPr txBox="1"/>
          <p:nvPr/>
        </p:nvSpPr>
        <p:spPr>
          <a:xfrm>
            <a:off x="9850968" y="9686925"/>
            <a:ext cx="2057760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프로세스 정의서(+명세서)</a:t>
            </a:r>
            <a:endParaRPr sz="1238"/>
          </a:p>
        </p:txBody>
      </p:sp>
      <p:sp>
        <p:nvSpPr>
          <p:cNvPr id="1270" name="Google Shape;1270;p34"/>
          <p:cNvSpPr txBox="1"/>
          <p:nvPr/>
        </p:nvSpPr>
        <p:spPr>
          <a:xfrm>
            <a:off x="7578873" y="1332035"/>
            <a:ext cx="12217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삭제</a:t>
            </a:r>
            <a:endParaRPr sz="1238"/>
          </a:p>
        </p:txBody>
      </p:sp>
      <p:sp>
        <p:nvSpPr>
          <p:cNvPr id="1271" name="Google Shape;1271;p34"/>
          <p:cNvSpPr txBox="1"/>
          <p:nvPr/>
        </p:nvSpPr>
        <p:spPr>
          <a:xfrm>
            <a:off x="7589264" y="1706257"/>
            <a:ext cx="1221750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2.3.1</a:t>
            </a:r>
            <a:endParaRPr sz="1238"/>
          </a:p>
        </p:txBody>
      </p:sp>
      <p:sp>
        <p:nvSpPr>
          <p:cNvPr id="1272" name="Google Shape;1272;p34"/>
          <p:cNvSpPr txBox="1"/>
          <p:nvPr/>
        </p:nvSpPr>
        <p:spPr>
          <a:xfrm>
            <a:off x="7554742" y="2037659"/>
            <a:ext cx="3858300" cy="39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013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관리자에 의해 특정 컨텐츠가 삭제되는 과정으로, 삭제 전 최종 확인 및 연관된 데이터를 모두 삭제 처리함</a:t>
            </a:r>
            <a:endParaRPr sz="1013"/>
          </a:p>
        </p:txBody>
      </p:sp>
      <p:sp>
        <p:nvSpPr>
          <p:cNvPr id="1273" name="Google Shape;1273;p34"/>
          <p:cNvSpPr txBox="1"/>
          <p:nvPr/>
        </p:nvSpPr>
        <p:spPr>
          <a:xfrm>
            <a:off x="8856709" y="3056412"/>
            <a:ext cx="1469813" cy="56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완료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메시지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기록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ID,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관리자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시간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74" name="Google Shape;1274;p34"/>
          <p:cNvSpPr txBox="1"/>
          <p:nvPr/>
        </p:nvSpPr>
        <p:spPr>
          <a:xfrm>
            <a:off x="7535988" y="4826977"/>
            <a:ext cx="3922763" cy="70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수행 평균 빈도수: 평균적으로 일주일에 5회</a:t>
            </a:r>
            <a:endParaRPr sz="90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최대 빈도수: 하루 최대  20회</a:t>
            </a:r>
            <a:endParaRPr sz="900"/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 엔터티별 접근 빈도: 컨텐츠 데이터, 리뷰 데이터 각 1회,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계약 데이터 1회, 구독 데이터 1회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75" name="Google Shape;1275;p34"/>
          <p:cNvSpPr txBox="1"/>
          <p:nvPr/>
        </p:nvSpPr>
        <p:spPr>
          <a:xfrm>
            <a:off x="6721458" y="6409593"/>
            <a:ext cx="4544100" cy="179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DELETE 컨텐츠 정보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-컨텐츠 ID, 삭제 사유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DELETE 관련 리뷰, 비디오, 계약, 구독 정보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-컨텐츠와 연관된 모든 엔터티 데이터 삭제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로그 삭제 기록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14338" indent="-414338">
              <a:lnSpc>
                <a:spcPct val="12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1125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-컨텐츠 삭제 관련 로그 기록 남김(관리자 ID, 삭제 시간)</a:t>
            </a:r>
            <a:endParaRPr sz="1125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grpSp>
        <p:nvGrpSpPr>
          <p:cNvPr id="1276" name="Google Shape;1276;p34"/>
          <p:cNvGrpSpPr/>
          <p:nvPr/>
        </p:nvGrpSpPr>
        <p:grpSpPr>
          <a:xfrm>
            <a:off x="7793208" y="176397"/>
            <a:ext cx="3155069" cy="412140"/>
            <a:chOff x="671" y="759"/>
            <a:chExt cx="1225" cy="250"/>
          </a:xfrm>
        </p:grpSpPr>
        <p:sp>
          <p:nvSpPr>
            <p:cNvPr id="1277" name="Google Shape;1277;p34"/>
            <p:cNvSpPr txBox="1"/>
            <p:nvPr/>
          </p:nvSpPr>
          <p:spPr>
            <a:xfrm>
              <a:off x="745" y="853"/>
              <a:ext cx="1151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278" name="Google Shape;1278;p34"/>
            <p:cNvSpPr txBox="1"/>
            <p:nvPr/>
          </p:nvSpPr>
          <p:spPr>
            <a:xfrm>
              <a:off x="671" y="759"/>
              <a:ext cx="115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 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정의서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(+</a:t>
              </a:r>
              <a:r>
                <a:rPr lang="en" sz="1688" b="1" dirty="0" err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명세서</a:t>
              </a:r>
              <a:r>
                <a:rPr lang="en" sz="1688" b="1" dirty="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)</a:t>
              </a:r>
              <a:endParaRPr sz="1238" dirty="0"/>
            </a:p>
          </p:txBody>
        </p:sp>
      </p:grpSp>
      <p:sp>
        <p:nvSpPr>
          <p:cNvPr id="1279" name="Google Shape;1279;p34"/>
          <p:cNvSpPr txBox="1"/>
          <p:nvPr/>
        </p:nvSpPr>
        <p:spPr>
          <a:xfrm>
            <a:off x="10127970" y="3006970"/>
            <a:ext cx="1286213" cy="141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CONTENTS,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MEMBER(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관리자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확인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RELATED_VIDEO,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REVIEW,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CONTRACT(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계약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),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SUB(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구독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정보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관련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처리</a:t>
            </a:r>
            <a:r>
              <a:rPr lang="en" sz="900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)</a:t>
            </a:r>
            <a:endParaRPr sz="900" b="1" dirty="0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80" name="Google Shape;1280;p34"/>
          <p:cNvSpPr txBox="1"/>
          <p:nvPr/>
        </p:nvSpPr>
        <p:spPr>
          <a:xfrm>
            <a:off x="7514557" y="3006956"/>
            <a:ext cx="1469813" cy="8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컨텐츠 ID,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 요청자정보(관리자 ID),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 사유,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  <a:p>
            <a:pPr>
              <a:lnSpc>
                <a:spcPct val="70000"/>
              </a:lnSpc>
              <a:spcBef>
                <a:spcPts val="563"/>
              </a:spcBef>
              <a:buClr>
                <a:srgbClr val="0099FF"/>
              </a:buClr>
              <a:buSzPts val="1000"/>
            </a:pPr>
            <a:r>
              <a:rPr lang="en" sz="900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삭제 시간</a:t>
            </a:r>
            <a:endParaRPr sz="900" b="1">
              <a:solidFill>
                <a:srgbClr val="0099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" name="Google Shape;1143;p32">
            <a:extLst>
              <a:ext uri="{FF2B5EF4-FFF2-40B4-BE49-F238E27FC236}">
                <a16:creationId xmlns:a16="http://schemas.microsoft.com/office/drawing/2014/main" id="{14EF8BC7-A628-C3F9-44C5-268A58B92B32}"/>
              </a:ext>
            </a:extLst>
          </p:cNvPr>
          <p:cNvSpPr txBox="1"/>
          <p:nvPr/>
        </p:nvSpPr>
        <p:spPr>
          <a:xfrm>
            <a:off x="6538216" y="1333683"/>
            <a:ext cx="122174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프로세스명</a:t>
            </a:r>
            <a:endParaRPr sz="1238" dirty="0"/>
          </a:p>
        </p:txBody>
      </p:sp>
      <p:sp>
        <p:nvSpPr>
          <p:cNvPr id="3" name="Google Shape;1153;p32">
            <a:extLst>
              <a:ext uri="{FF2B5EF4-FFF2-40B4-BE49-F238E27FC236}">
                <a16:creationId xmlns:a16="http://schemas.microsoft.com/office/drawing/2014/main" id="{5E992D6C-E64F-F1E9-9634-26ECE0A5876C}"/>
              </a:ext>
            </a:extLst>
          </p:cNvPr>
          <p:cNvSpPr txBox="1"/>
          <p:nvPr/>
        </p:nvSpPr>
        <p:spPr>
          <a:xfrm>
            <a:off x="6560008" y="1737579"/>
            <a:ext cx="997989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000"/>
            </a:pPr>
            <a:r>
              <a:rPr lang="en" sz="1125" b="1" dirty="0" err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프로세스</a:t>
            </a:r>
            <a:r>
              <a:rPr lang="en" sz="1125" b="1" dirty="0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 ID</a:t>
            </a:r>
            <a:endParaRPr sz="1238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5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288" name="Google Shape;1288;p35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289" name="Google Shape;1289;p35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290" name="Google Shape;1290;p35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graphicFrame>
        <p:nvGraphicFramePr>
          <p:cNvPr id="1291" name="Google Shape;1291;p35"/>
          <p:cNvGraphicFramePr/>
          <p:nvPr/>
        </p:nvGraphicFramePr>
        <p:xfrm>
          <a:off x="6697694" y="1734385"/>
          <a:ext cx="4891836" cy="281660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2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1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2000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MEMBER(회원)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SUB(구독)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GROUP(그룹)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2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회원 가입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C(생성)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회원 정보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U(수정)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회원 탈퇴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D(삭제)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3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신청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R(조회)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상태 변경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취소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92" name="Google Shape;1292;p35"/>
          <p:cNvSpPr txBox="1"/>
          <p:nvPr/>
        </p:nvSpPr>
        <p:spPr>
          <a:xfrm>
            <a:off x="6582353" y="1022034"/>
            <a:ext cx="1953534" cy="40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 indent="-385763">
              <a:buClr>
                <a:schemeClr val="dk2"/>
              </a:buClr>
              <a:buSzPts val="1800"/>
              <a:buAutoNum type="arabicPeriod"/>
            </a:pPr>
            <a:r>
              <a:rPr lang="en" sz="2025" b="1" dirty="0" err="1">
                <a:solidFill>
                  <a:schemeClr val="dk2"/>
                </a:solidFill>
              </a:rPr>
              <a:t>회원관리</a:t>
            </a:r>
            <a:endParaRPr sz="2025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6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298" name="Google Shape;1298;p36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299" name="Google Shape;1299;p36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00" name="Google Shape;1300;p36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sp>
        <p:nvSpPr>
          <p:cNvPr id="1301" name="Google Shape;1301;p36"/>
          <p:cNvSpPr txBox="1"/>
          <p:nvPr/>
        </p:nvSpPr>
        <p:spPr>
          <a:xfrm>
            <a:off x="5810828" y="1022034"/>
            <a:ext cx="2496459" cy="40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/>
            <a:r>
              <a:rPr lang="en" sz="2025" b="1">
                <a:solidFill>
                  <a:schemeClr val="dk2"/>
                </a:solidFill>
              </a:rPr>
              <a:t>2. 컨텐츠 관리</a:t>
            </a:r>
            <a:endParaRPr sz="2025" b="1">
              <a:solidFill>
                <a:schemeClr val="dk2"/>
              </a:solidFill>
            </a:endParaRPr>
          </a:p>
        </p:txBody>
      </p:sp>
      <p:graphicFrame>
        <p:nvGraphicFramePr>
          <p:cNvPr id="1302" name="Google Shape;1302;p36"/>
          <p:cNvGraphicFramePr/>
          <p:nvPr/>
        </p:nvGraphicFramePr>
        <p:xfrm>
          <a:off x="6369700" y="1775559"/>
          <a:ext cx="5596763" cy="23658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2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8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00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CONTENTS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(컨텐츠)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MOVIE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(영화)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SERIES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(시리즈)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EPISODE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(에피소드)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RELATED_VIDEO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(관련동영상)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컨텐츠 등록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컨텐츠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컨텐츠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7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308" name="Google Shape;1308;p37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309" name="Google Shape;1309;p37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10" name="Google Shape;1310;p37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sp>
        <p:nvSpPr>
          <p:cNvPr id="1311" name="Google Shape;1311;p37"/>
          <p:cNvSpPr txBox="1"/>
          <p:nvPr/>
        </p:nvSpPr>
        <p:spPr>
          <a:xfrm>
            <a:off x="5896553" y="1022034"/>
            <a:ext cx="2119789" cy="40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/>
            <a:r>
              <a:rPr lang="en" sz="2025" b="1">
                <a:solidFill>
                  <a:schemeClr val="dk2"/>
                </a:solidFill>
              </a:rPr>
              <a:t>3. 리뷰 관리</a:t>
            </a:r>
            <a:endParaRPr sz="2025" b="1">
              <a:solidFill>
                <a:schemeClr val="dk2"/>
              </a:solidFill>
            </a:endParaRPr>
          </a:p>
        </p:txBody>
      </p:sp>
      <p:graphicFrame>
        <p:nvGraphicFramePr>
          <p:cNvPr id="1312" name="Google Shape;1312;p37"/>
          <p:cNvGraphicFramePr/>
          <p:nvPr/>
        </p:nvGraphicFramePr>
        <p:xfrm>
          <a:off x="6484338" y="1754129"/>
          <a:ext cx="5352075" cy="15590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38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REVIEW(리뷰)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MEMBER(회원)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CONTENTS(컨텐츠)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9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리뷰 작성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리뷰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리뷰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8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318" name="Google Shape;1318;p38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319" name="Google Shape;1319;p38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20" name="Google Shape;1320;p38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sp>
        <p:nvSpPr>
          <p:cNvPr id="1321" name="Google Shape;1321;p38"/>
          <p:cNvSpPr txBox="1"/>
          <p:nvPr/>
        </p:nvSpPr>
        <p:spPr>
          <a:xfrm>
            <a:off x="5860185" y="1034829"/>
            <a:ext cx="2564137" cy="22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/>
            <a:r>
              <a:rPr lang="en" sz="2025" b="1" dirty="0">
                <a:solidFill>
                  <a:schemeClr val="dk2"/>
                </a:solidFill>
              </a:rPr>
              <a:t> 4. </a:t>
            </a:r>
            <a:r>
              <a:rPr lang="en" sz="2025" b="1" dirty="0" err="1">
                <a:solidFill>
                  <a:schemeClr val="dk2"/>
                </a:solidFill>
              </a:rPr>
              <a:t>구독</a:t>
            </a:r>
            <a:r>
              <a:rPr lang="en" sz="2025" b="1" dirty="0">
                <a:solidFill>
                  <a:schemeClr val="dk2"/>
                </a:solidFill>
              </a:rPr>
              <a:t> </a:t>
            </a:r>
            <a:r>
              <a:rPr lang="en" sz="2025" b="1" dirty="0" err="1">
                <a:solidFill>
                  <a:schemeClr val="dk2"/>
                </a:solidFill>
              </a:rPr>
              <a:t>관리</a:t>
            </a:r>
            <a:endParaRPr sz="2025" b="1" dirty="0">
              <a:solidFill>
                <a:schemeClr val="dk2"/>
              </a:solidFill>
            </a:endParaRPr>
          </a:p>
        </p:txBody>
      </p:sp>
      <p:graphicFrame>
        <p:nvGraphicFramePr>
          <p:cNvPr id="1322" name="Google Shape;1322;p38"/>
          <p:cNvGraphicFramePr/>
          <p:nvPr/>
        </p:nvGraphicFramePr>
        <p:xfrm>
          <a:off x="6383876" y="1689835"/>
          <a:ext cx="5419124" cy="21723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17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SUB(구독)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MEMBER(회원)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GROUP(그룹)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0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신청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7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상태 변경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7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구독 취소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D</a:t>
                      </a:r>
                      <a:endParaRPr sz="1100" b="1" dirty="0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200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주제 및 해당 주제 선정 배경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328" name="Google Shape;1328;p39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329" name="Google Shape;1329;p39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30" name="Google Shape;1330;p39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sp>
        <p:nvSpPr>
          <p:cNvPr id="1331" name="Google Shape;1331;p39"/>
          <p:cNvSpPr txBox="1"/>
          <p:nvPr/>
        </p:nvSpPr>
        <p:spPr>
          <a:xfrm>
            <a:off x="5896553" y="1022034"/>
            <a:ext cx="4125234" cy="40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/>
            <a:r>
              <a:rPr lang="en" sz="2025" b="1" dirty="0">
                <a:solidFill>
                  <a:schemeClr val="dk2"/>
                </a:solidFill>
              </a:rPr>
              <a:t>5. </a:t>
            </a:r>
            <a:r>
              <a:rPr lang="en" sz="2025" b="1" dirty="0" err="1">
                <a:solidFill>
                  <a:schemeClr val="dk2"/>
                </a:solidFill>
              </a:rPr>
              <a:t>영화</a:t>
            </a:r>
            <a:r>
              <a:rPr lang="en" sz="2025" b="1" dirty="0">
                <a:solidFill>
                  <a:schemeClr val="dk2"/>
                </a:solidFill>
              </a:rPr>
              <a:t>/</a:t>
            </a:r>
            <a:r>
              <a:rPr lang="en" sz="2025" b="1" dirty="0" err="1">
                <a:solidFill>
                  <a:schemeClr val="dk2"/>
                </a:solidFill>
              </a:rPr>
              <a:t>시리즈</a:t>
            </a:r>
            <a:r>
              <a:rPr lang="en" sz="2025" b="1" dirty="0">
                <a:solidFill>
                  <a:schemeClr val="dk2"/>
                </a:solidFill>
              </a:rPr>
              <a:t>/</a:t>
            </a:r>
            <a:r>
              <a:rPr lang="en" sz="2025" b="1" dirty="0" err="1">
                <a:solidFill>
                  <a:schemeClr val="dk2"/>
                </a:solidFill>
              </a:rPr>
              <a:t>에피소드</a:t>
            </a:r>
            <a:r>
              <a:rPr lang="en" sz="2025" b="1" dirty="0">
                <a:solidFill>
                  <a:schemeClr val="dk2"/>
                </a:solidFill>
              </a:rPr>
              <a:t> </a:t>
            </a:r>
            <a:r>
              <a:rPr lang="en" sz="2025" b="1" dirty="0" err="1">
                <a:solidFill>
                  <a:schemeClr val="dk2"/>
                </a:solidFill>
              </a:rPr>
              <a:t>관리</a:t>
            </a:r>
            <a:endParaRPr sz="2025" b="1" dirty="0">
              <a:solidFill>
                <a:schemeClr val="dk2"/>
              </a:solidFill>
            </a:endParaRPr>
          </a:p>
        </p:txBody>
      </p:sp>
      <p:graphicFrame>
        <p:nvGraphicFramePr>
          <p:cNvPr id="1332" name="Google Shape;1332;p39"/>
          <p:cNvGraphicFramePr/>
          <p:nvPr/>
        </p:nvGraphicFramePr>
        <p:xfrm>
          <a:off x="6350350" y="1794825"/>
          <a:ext cx="5583366" cy="4286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95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0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MOVIE(영화)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SERIES(시리즈)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EPISODE(</a:t>
                      </a:r>
                      <a:r>
                        <a:rPr lang="en" sz="1100" b="1" dirty="0" err="1"/>
                        <a:t>에피소드</a:t>
                      </a:r>
                      <a:r>
                        <a:rPr lang="en" sz="1100" b="1" dirty="0"/>
                        <a:t>)</a:t>
                      </a:r>
                      <a:endParaRPr sz="1100" b="1" dirty="0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영화 등록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시리즈 등록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C(에피소드 등록)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에피소드 등록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영화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시리즈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U(에피소드 수정)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에피소드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영화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시리즈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D(에피소드 삭제)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에피소드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D</a:t>
                      </a:r>
                      <a:endParaRPr sz="1100" b="1" dirty="0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0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338" name="Google Shape;1338;p40"/>
          <p:cNvGrpSpPr/>
          <p:nvPr/>
        </p:nvGrpSpPr>
        <p:grpSpPr>
          <a:xfrm>
            <a:off x="7728904" y="232449"/>
            <a:ext cx="2970462" cy="412140"/>
            <a:chOff x="671" y="793"/>
            <a:chExt cx="1274" cy="250"/>
          </a:xfrm>
        </p:grpSpPr>
        <p:sp>
          <p:nvSpPr>
            <p:cNvPr id="1339" name="Google Shape;1339;p40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40" name="Google Shape;1340;p40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sp>
        <p:nvSpPr>
          <p:cNvPr id="1341" name="Google Shape;1341;p40"/>
          <p:cNvSpPr txBox="1"/>
          <p:nvPr/>
        </p:nvSpPr>
        <p:spPr>
          <a:xfrm>
            <a:off x="5896553" y="1022034"/>
            <a:ext cx="3247446" cy="40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514350"/>
            <a:r>
              <a:rPr lang="en" sz="2025" b="1" dirty="0">
                <a:solidFill>
                  <a:schemeClr val="dk2"/>
                </a:solidFill>
              </a:rPr>
              <a:t>6. </a:t>
            </a:r>
            <a:r>
              <a:rPr lang="en" sz="2025" b="1" dirty="0" err="1">
                <a:solidFill>
                  <a:schemeClr val="dk2"/>
                </a:solidFill>
              </a:rPr>
              <a:t>감독</a:t>
            </a:r>
            <a:r>
              <a:rPr lang="en" sz="2025" b="1" dirty="0">
                <a:solidFill>
                  <a:schemeClr val="dk2"/>
                </a:solidFill>
              </a:rPr>
              <a:t> </a:t>
            </a:r>
            <a:r>
              <a:rPr lang="en" sz="2025" b="1" dirty="0" err="1">
                <a:solidFill>
                  <a:schemeClr val="dk2"/>
                </a:solidFill>
              </a:rPr>
              <a:t>및</a:t>
            </a:r>
            <a:r>
              <a:rPr lang="en" sz="2025" b="1" dirty="0">
                <a:solidFill>
                  <a:schemeClr val="dk2"/>
                </a:solidFill>
              </a:rPr>
              <a:t> </a:t>
            </a:r>
            <a:r>
              <a:rPr lang="en" sz="2025" b="1" dirty="0" err="1">
                <a:solidFill>
                  <a:schemeClr val="dk2"/>
                </a:solidFill>
              </a:rPr>
              <a:t>배우</a:t>
            </a:r>
            <a:r>
              <a:rPr lang="en" sz="2025" b="1" dirty="0">
                <a:solidFill>
                  <a:schemeClr val="dk2"/>
                </a:solidFill>
              </a:rPr>
              <a:t> </a:t>
            </a:r>
            <a:r>
              <a:rPr lang="en" sz="2025" b="1" dirty="0" err="1">
                <a:solidFill>
                  <a:schemeClr val="dk2"/>
                </a:solidFill>
              </a:rPr>
              <a:t>관리</a:t>
            </a:r>
            <a:endParaRPr sz="2025" b="1" dirty="0">
              <a:solidFill>
                <a:schemeClr val="dk2"/>
              </a:solidFill>
            </a:endParaRPr>
          </a:p>
        </p:txBody>
      </p:sp>
      <p:graphicFrame>
        <p:nvGraphicFramePr>
          <p:cNvPr id="1342" name="Google Shape;1342;p40"/>
          <p:cNvGraphicFramePr/>
          <p:nvPr/>
        </p:nvGraphicFramePr>
        <p:xfrm>
          <a:off x="6316925" y="1925578"/>
          <a:ext cx="5653406" cy="40116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3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4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프로세스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DIRECTOR(감독)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ACTOR(배우)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CONTENTS_DIRECTOR(컨텐츠 감독)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CONTENTS_ACTOR(컨텐츠 배우)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감독추가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C(컨텐츠와  연결)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배우추가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(컨텐츠와  연결)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감독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U(컨텐츠와의 연결 수정)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배우 수정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(컨텐츠와의 연결 수정)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감독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D(컨텐츠와의 연결 삭제)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배우 삭제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(컨텐츠와의 연결 삭제)</a:t>
                      </a:r>
                      <a:endParaRPr sz="11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1"/>
          <p:cNvSpPr txBox="1"/>
          <p:nvPr/>
        </p:nvSpPr>
        <p:spPr>
          <a:xfrm rot="10800000" flipH="1">
            <a:off x="6249888" y="214338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348" name="Google Shape;1348;p41"/>
          <p:cNvGrpSpPr/>
          <p:nvPr/>
        </p:nvGrpSpPr>
        <p:grpSpPr>
          <a:xfrm>
            <a:off x="7728904" y="146724"/>
            <a:ext cx="2970462" cy="412140"/>
            <a:chOff x="671" y="793"/>
            <a:chExt cx="1274" cy="250"/>
          </a:xfrm>
        </p:grpSpPr>
        <p:sp>
          <p:nvSpPr>
            <p:cNvPr id="1349" name="Google Shape;1349;p41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350" name="Google Shape;1350;p41"/>
            <p:cNvSpPr txBox="1"/>
            <p:nvPr/>
          </p:nvSpPr>
          <p:spPr>
            <a:xfrm>
              <a:off x="671" y="793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프로세서/엔터티 매트릭스</a:t>
              </a:r>
              <a:endParaRPr sz="1238"/>
            </a:p>
          </p:txBody>
        </p:sp>
      </p:grpSp>
      <p:graphicFrame>
        <p:nvGraphicFramePr>
          <p:cNvPr id="1351" name="Google Shape;1351;p41"/>
          <p:cNvGraphicFramePr/>
          <p:nvPr/>
        </p:nvGraphicFramePr>
        <p:xfrm>
          <a:off x="6249888" y="857251"/>
          <a:ext cx="5787451" cy="65085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6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27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51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59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95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171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MEMBER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(회원)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CONTENTS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(컨텐츠)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REVIEW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(리뷰)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SUB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(구독)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GROUP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(그룹)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MOVIE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(영화)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SERIES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(시리즈)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EPISODE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(에피소드)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DIRECTOR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(감독)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ACTOR</a:t>
                      </a:r>
                      <a:endParaRPr sz="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(배우)</a:t>
                      </a:r>
                      <a:endParaRPr sz="700" b="1"/>
                    </a:p>
                  </a:txBody>
                  <a:tcPr marL="102853" marR="102853" marT="102853" marB="10285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회원가입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회원정보수정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회원탈퇴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구독신청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구독상태변경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컨텐츠등록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컨텐츠 수정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컨텐츠삭제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리뷰작성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R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리뷰수정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리뷰삭제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감독추가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배우추가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C</a:t>
                      </a: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감독수정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배우수정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</a:t>
                      </a: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감독삭제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85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배우삭제</a:t>
                      </a: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102853" marR="102853" marT="102853" marB="10285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</a:t>
                      </a:r>
                      <a:endParaRPr sz="700" b="1"/>
                    </a:p>
                  </a:txBody>
                  <a:tcPr marL="102853" marR="102853" marT="102853" marB="102853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1352" name="Google Shape;1352;p41"/>
          <p:cNvCxnSpPr/>
          <p:nvPr/>
        </p:nvCxnSpPr>
        <p:spPr>
          <a:xfrm>
            <a:off x="6254500" y="863719"/>
            <a:ext cx="609863" cy="6189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3" name="Google Shape;1353;p41"/>
          <p:cNvSpPr txBox="1"/>
          <p:nvPr/>
        </p:nvSpPr>
        <p:spPr>
          <a:xfrm>
            <a:off x="6182641" y="1092038"/>
            <a:ext cx="517388" cy="41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spAutoFit/>
          </a:bodyPr>
          <a:lstStyle/>
          <a:p>
            <a:r>
              <a:rPr lang="en" sz="675" b="1">
                <a:solidFill>
                  <a:schemeClr val="dk1"/>
                </a:solidFill>
              </a:rPr>
              <a:t>프로세스</a:t>
            </a:r>
            <a:endParaRPr sz="675" b="1">
              <a:solidFill>
                <a:schemeClr val="dk2"/>
              </a:solidFill>
            </a:endParaRPr>
          </a:p>
        </p:txBody>
      </p:sp>
      <p:sp>
        <p:nvSpPr>
          <p:cNvPr id="1354" name="Google Shape;1354;p41"/>
          <p:cNvSpPr txBox="1"/>
          <p:nvPr/>
        </p:nvSpPr>
        <p:spPr>
          <a:xfrm>
            <a:off x="6449097" y="863719"/>
            <a:ext cx="498150" cy="31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t" anchorCtr="0">
            <a:spAutoFit/>
          </a:bodyPr>
          <a:lstStyle/>
          <a:p>
            <a:r>
              <a:rPr lang="en" sz="675" b="1">
                <a:solidFill>
                  <a:schemeClr val="dk1"/>
                </a:solidFill>
              </a:rPr>
              <a:t>엔터티</a:t>
            </a:r>
            <a:endParaRPr sz="675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42"/>
          <p:cNvSpPr/>
          <p:nvPr/>
        </p:nvSpPr>
        <p:spPr>
          <a:xfrm>
            <a:off x="6775096" y="4936538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61" name="Google Shape;1361;p42"/>
          <p:cNvSpPr txBox="1"/>
          <p:nvPr/>
        </p:nvSpPr>
        <p:spPr>
          <a:xfrm>
            <a:off x="6525864" y="647883"/>
            <a:ext cx="3582225" cy="3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rgbClr val="0099FF"/>
              </a:buClr>
              <a:buSzPts val="1500"/>
            </a:pPr>
            <a:r>
              <a:rPr lang="en" sz="1688" b="1">
                <a:solidFill>
                  <a:srgbClr val="0099FF"/>
                </a:solidFill>
                <a:latin typeface="Dotum"/>
                <a:ea typeface="Dotum"/>
                <a:cs typeface="Dotum"/>
                <a:sym typeface="Dotum"/>
              </a:rPr>
              <a:t>3. 엔터티 연관도</a:t>
            </a:r>
            <a:endParaRPr sz="1238"/>
          </a:p>
        </p:txBody>
      </p:sp>
      <p:sp>
        <p:nvSpPr>
          <p:cNvPr id="1362" name="Google Shape;1362;p42"/>
          <p:cNvSpPr txBox="1"/>
          <p:nvPr/>
        </p:nvSpPr>
        <p:spPr>
          <a:xfrm>
            <a:off x="10920030" y="3177628"/>
            <a:ext cx="718200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계약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(contract)</a:t>
            </a:r>
            <a:endParaRPr sz="1238"/>
          </a:p>
        </p:txBody>
      </p:sp>
      <p:sp>
        <p:nvSpPr>
          <p:cNvPr id="1363" name="Google Shape;1363;p42"/>
          <p:cNvSpPr txBox="1"/>
          <p:nvPr/>
        </p:nvSpPr>
        <p:spPr>
          <a:xfrm>
            <a:off x="6428563" y="2835417"/>
            <a:ext cx="1007438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시리즈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(seris)</a:t>
            </a:r>
            <a:endParaRPr sz="1238"/>
          </a:p>
        </p:txBody>
      </p:sp>
      <p:sp>
        <p:nvSpPr>
          <p:cNvPr id="1364" name="Google Shape;1364;p42"/>
          <p:cNvSpPr txBox="1"/>
          <p:nvPr/>
        </p:nvSpPr>
        <p:spPr>
          <a:xfrm>
            <a:off x="8897111" y="9091795"/>
            <a:ext cx="718200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고객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(customer)</a:t>
            </a:r>
            <a:endParaRPr sz="1238"/>
          </a:p>
        </p:txBody>
      </p:sp>
      <p:sp>
        <p:nvSpPr>
          <p:cNvPr id="1365" name="Google Shape;1365;p42"/>
          <p:cNvSpPr txBox="1"/>
          <p:nvPr/>
        </p:nvSpPr>
        <p:spPr>
          <a:xfrm>
            <a:off x="6707707" y="4818712"/>
            <a:ext cx="1545750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컨텐츠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(contents)</a:t>
            </a:r>
            <a:endParaRPr sz="1238"/>
          </a:p>
        </p:txBody>
      </p:sp>
      <p:sp>
        <p:nvSpPr>
          <p:cNvPr id="1366" name="Google Shape;1366;p42"/>
          <p:cNvSpPr txBox="1"/>
          <p:nvPr/>
        </p:nvSpPr>
        <p:spPr>
          <a:xfrm>
            <a:off x="11094198" y="6355189"/>
            <a:ext cx="718200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구독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(subscribe)</a:t>
            </a:r>
            <a:endParaRPr sz="1238"/>
          </a:p>
        </p:txBody>
      </p:sp>
      <p:sp>
        <p:nvSpPr>
          <p:cNvPr id="1367" name="Google Shape;1367;p42"/>
          <p:cNvSpPr/>
          <p:nvPr/>
        </p:nvSpPr>
        <p:spPr>
          <a:xfrm>
            <a:off x="7597613" y="9162684"/>
            <a:ext cx="1066500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request</a:t>
            </a:r>
            <a:endParaRPr sz="1238"/>
          </a:p>
        </p:txBody>
      </p:sp>
      <p:cxnSp>
        <p:nvCxnSpPr>
          <p:cNvPr id="1368" name="Google Shape;1368;p42"/>
          <p:cNvCxnSpPr/>
          <p:nvPr/>
        </p:nvCxnSpPr>
        <p:spPr>
          <a:xfrm>
            <a:off x="7454004" y="9406547"/>
            <a:ext cx="167400" cy="168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69" name="Google Shape;1369;p42"/>
          <p:cNvCxnSpPr/>
          <p:nvPr/>
        </p:nvCxnSpPr>
        <p:spPr>
          <a:xfrm rot="10800000">
            <a:off x="8765819" y="9277031"/>
            <a:ext cx="0" cy="26257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70" name="Google Shape;1370;p42"/>
          <p:cNvCxnSpPr/>
          <p:nvPr/>
        </p:nvCxnSpPr>
        <p:spPr>
          <a:xfrm rot="10800000">
            <a:off x="9746470" y="9277031"/>
            <a:ext cx="0" cy="26257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71" name="Google Shape;1371;p42"/>
          <p:cNvCxnSpPr/>
          <p:nvPr/>
        </p:nvCxnSpPr>
        <p:spPr>
          <a:xfrm rot="-5400000">
            <a:off x="11148786" y="9098494"/>
            <a:ext cx="3375" cy="61627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372" name="Google Shape;1372;p42"/>
          <p:cNvSpPr/>
          <p:nvPr/>
        </p:nvSpPr>
        <p:spPr>
          <a:xfrm>
            <a:off x="9867044" y="9170926"/>
            <a:ext cx="996638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require</a:t>
            </a:r>
            <a:endParaRPr sz="1238"/>
          </a:p>
        </p:txBody>
      </p:sp>
      <p:sp>
        <p:nvSpPr>
          <p:cNvPr id="1373" name="Google Shape;1373;p42"/>
          <p:cNvSpPr/>
          <p:nvPr/>
        </p:nvSpPr>
        <p:spPr>
          <a:xfrm>
            <a:off x="6407127" y="3864117"/>
            <a:ext cx="1055700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contain</a:t>
            </a:r>
            <a:endParaRPr sz="1238"/>
          </a:p>
        </p:txBody>
      </p:sp>
      <p:cxnSp>
        <p:nvCxnSpPr>
          <p:cNvPr id="1374" name="Google Shape;1374;p42"/>
          <p:cNvCxnSpPr/>
          <p:nvPr/>
        </p:nvCxnSpPr>
        <p:spPr>
          <a:xfrm rot="10800000">
            <a:off x="6932285" y="3389255"/>
            <a:ext cx="0" cy="4748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75" name="Google Shape;1375;p42"/>
          <p:cNvCxnSpPr/>
          <p:nvPr/>
        </p:nvCxnSpPr>
        <p:spPr>
          <a:xfrm rot="10800000">
            <a:off x="6932285" y="4338823"/>
            <a:ext cx="0" cy="4748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376" name="Google Shape;1376;p42"/>
          <p:cNvSpPr txBox="1"/>
          <p:nvPr/>
        </p:nvSpPr>
        <p:spPr>
          <a:xfrm>
            <a:off x="10775408" y="1509665"/>
            <a:ext cx="827888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관리자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(operate)</a:t>
            </a:r>
            <a:endParaRPr sz="1238"/>
          </a:p>
        </p:txBody>
      </p:sp>
      <p:sp>
        <p:nvSpPr>
          <p:cNvPr id="1377" name="Google Shape;1377;p42"/>
          <p:cNvSpPr/>
          <p:nvPr/>
        </p:nvSpPr>
        <p:spPr>
          <a:xfrm>
            <a:off x="10772729" y="2365266"/>
            <a:ext cx="996638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include</a:t>
            </a:r>
            <a:endParaRPr sz="1238"/>
          </a:p>
        </p:txBody>
      </p:sp>
      <p:cxnSp>
        <p:nvCxnSpPr>
          <p:cNvPr id="1378" name="Google Shape;1378;p42"/>
          <p:cNvCxnSpPr>
            <a:stCxn id="1362" idx="0"/>
            <a:endCxn id="1377" idx="2"/>
          </p:cNvCxnSpPr>
          <p:nvPr/>
        </p:nvCxnSpPr>
        <p:spPr>
          <a:xfrm rot="10800000">
            <a:off x="11271030" y="2854978"/>
            <a:ext cx="8100" cy="322650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79" name="Google Shape;1379;p42"/>
          <p:cNvCxnSpPr/>
          <p:nvPr/>
        </p:nvCxnSpPr>
        <p:spPr>
          <a:xfrm rot="10800000">
            <a:off x="11271093" y="2063529"/>
            <a:ext cx="0" cy="31657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380" name="Google Shape;1380;p42"/>
          <p:cNvSpPr txBox="1"/>
          <p:nvPr/>
        </p:nvSpPr>
        <p:spPr>
          <a:xfrm>
            <a:off x="6938983" y="4490569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381" name="Google Shape;1381;p42"/>
          <p:cNvSpPr txBox="1"/>
          <p:nvPr/>
        </p:nvSpPr>
        <p:spPr>
          <a:xfrm>
            <a:off x="6951041" y="3461869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/>
          </a:p>
        </p:txBody>
      </p:sp>
      <p:sp>
        <p:nvSpPr>
          <p:cNvPr id="1382" name="Google Shape;1382;p42"/>
          <p:cNvSpPr txBox="1"/>
          <p:nvPr/>
        </p:nvSpPr>
        <p:spPr>
          <a:xfrm>
            <a:off x="6884332" y="5431807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/>
          </a:p>
        </p:txBody>
      </p:sp>
      <p:sp>
        <p:nvSpPr>
          <p:cNvPr id="1383" name="Google Shape;1383;p42"/>
          <p:cNvSpPr txBox="1"/>
          <p:nvPr/>
        </p:nvSpPr>
        <p:spPr>
          <a:xfrm>
            <a:off x="11145106" y="7029450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384" name="Google Shape;1384;p42"/>
          <p:cNvSpPr txBox="1"/>
          <p:nvPr/>
        </p:nvSpPr>
        <p:spPr>
          <a:xfrm>
            <a:off x="9641977" y="9119821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385" name="Google Shape;1385;p42"/>
          <p:cNvSpPr txBox="1"/>
          <p:nvPr/>
        </p:nvSpPr>
        <p:spPr>
          <a:xfrm>
            <a:off x="8661325" y="9119821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386" name="Google Shape;1386;p42"/>
          <p:cNvSpPr txBox="1"/>
          <p:nvPr/>
        </p:nvSpPr>
        <p:spPr>
          <a:xfrm>
            <a:off x="11289849" y="2081715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387" name="Google Shape;1387;p42"/>
          <p:cNvSpPr txBox="1"/>
          <p:nvPr/>
        </p:nvSpPr>
        <p:spPr>
          <a:xfrm>
            <a:off x="8542092" y="9446236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388" name="Google Shape;1388;p42"/>
          <p:cNvSpPr txBox="1"/>
          <p:nvPr/>
        </p:nvSpPr>
        <p:spPr>
          <a:xfrm>
            <a:off x="6557173" y="3470112"/>
            <a:ext cx="3952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(1,1)</a:t>
            </a:r>
            <a:endParaRPr sz="1238"/>
          </a:p>
        </p:txBody>
      </p:sp>
      <p:sp>
        <p:nvSpPr>
          <p:cNvPr id="1389" name="Google Shape;1389;p42"/>
          <p:cNvSpPr txBox="1"/>
          <p:nvPr/>
        </p:nvSpPr>
        <p:spPr>
          <a:xfrm>
            <a:off x="6534397" y="4498812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390" name="Google Shape;1390;p42"/>
          <p:cNvSpPr txBox="1"/>
          <p:nvPr/>
        </p:nvSpPr>
        <p:spPr>
          <a:xfrm>
            <a:off x="10873205" y="2089958"/>
            <a:ext cx="3952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(1,N)</a:t>
            </a:r>
            <a:endParaRPr sz="1238"/>
          </a:p>
        </p:txBody>
      </p:sp>
      <p:sp>
        <p:nvSpPr>
          <p:cNvPr id="1391" name="Google Shape;1391;p42"/>
          <p:cNvSpPr txBox="1"/>
          <p:nvPr/>
        </p:nvSpPr>
        <p:spPr>
          <a:xfrm>
            <a:off x="9572313" y="9419859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392" name="Google Shape;1392;p42"/>
          <p:cNvSpPr txBox="1"/>
          <p:nvPr/>
        </p:nvSpPr>
        <p:spPr>
          <a:xfrm>
            <a:off x="11449215" y="7042639"/>
            <a:ext cx="3952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(1,1)</a:t>
            </a:r>
            <a:endParaRPr sz="1238"/>
          </a:p>
        </p:txBody>
      </p:sp>
      <p:sp>
        <p:nvSpPr>
          <p:cNvPr id="1393" name="Google Shape;1393;p42"/>
          <p:cNvSpPr/>
          <p:nvPr/>
        </p:nvSpPr>
        <p:spPr>
          <a:xfrm>
            <a:off x="6867980" y="3390982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94" name="Google Shape;1394;p42"/>
          <p:cNvSpPr/>
          <p:nvPr/>
        </p:nvSpPr>
        <p:spPr>
          <a:xfrm>
            <a:off x="11394288" y="6884377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95" name="Google Shape;1395;p42"/>
          <p:cNvSpPr/>
          <p:nvPr/>
        </p:nvSpPr>
        <p:spPr>
          <a:xfrm>
            <a:off x="11214826" y="2063581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96" name="Google Shape;1396;p42"/>
          <p:cNvSpPr txBox="1"/>
          <p:nvPr/>
        </p:nvSpPr>
        <p:spPr>
          <a:xfrm rot="10800000" flipH="1">
            <a:off x="6249888" y="9746299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97" name="Google Shape;1397;p42"/>
          <p:cNvSpPr txBox="1"/>
          <p:nvPr/>
        </p:nvSpPr>
        <p:spPr>
          <a:xfrm rot="10800000" flipH="1">
            <a:off x="6249888" y="300063"/>
            <a:ext cx="5787450" cy="22747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98" name="Google Shape;1398;p42"/>
          <p:cNvSpPr txBox="1"/>
          <p:nvPr/>
        </p:nvSpPr>
        <p:spPr>
          <a:xfrm>
            <a:off x="10888213" y="9678683"/>
            <a:ext cx="1149899" cy="2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marL="414338" indent="-414338">
              <a:buClr>
                <a:schemeClr val="lt1"/>
              </a:buClr>
              <a:buSzPts val="1100"/>
            </a:pPr>
            <a:r>
              <a:rPr lang="en" sz="1238" b="1" dirty="0" err="1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엔터티연관도</a:t>
            </a:r>
            <a:endParaRPr sz="1238" dirty="0"/>
          </a:p>
        </p:txBody>
      </p:sp>
      <p:sp>
        <p:nvSpPr>
          <p:cNvPr id="1399" name="Google Shape;1399;p42"/>
          <p:cNvSpPr/>
          <p:nvPr/>
        </p:nvSpPr>
        <p:spPr>
          <a:xfrm>
            <a:off x="8578593" y="4843520"/>
            <a:ext cx="1034100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include</a:t>
            </a:r>
            <a:endParaRPr sz="1238"/>
          </a:p>
        </p:txBody>
      </p:sp>
      <p:sp>
        <p:nvSpPr>
          <p:cNvPr id="1400" name="Google Shape;1400;p42"/>
          <p:cNvSpPr txBox="1"/>
          <p:nvPr/>
        </p:nvSpPr>
        <p:spPr>
          <a:xfrm>
            <a:off x="9821823" y="4805604"/>
            <a:ext cx="868050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리뷰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(review)</a:t>
            </a:r>
            <a:endParaRPr sz="1238"/>
          </a:p>
        </p:txBody>
      </p:sp>
      <p:cxnSp>
        <p:nvCxnSpPr>
          <p:cNvPr id="1401" name="Google Shape;1401;p42"/>
          <p:cNvCxnSpPr/>
          <p:nvPr/>
        </p:nvCxnSpPr>
        <p:spPr>
          <a:xfrm rot="5400000">
            <a:off x="9716568" y="4974574"/>
            <a:ext cx="6750" cy="23591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02" name="Google Shape;1402;p42"/>
          <p:cNvCxnSpPr>
            <a:endCxn id="1365" idx="2"/>
          </p:cNvCxnSpPr>
          <p:nvPr/>
        </p:nvCxnSpPr>
        <p:spPr>
          <a:xfrm rot="10800000" flipH="1">
            <a:off x="7478894" y="5372550"/>
            <a:ext cx="1688" cy="40358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03" name="Google Shape;1403;p42"/>
          <p:cNvCxnSpPr/>
          <p:nvPr/>
        </p:nvCxnSpPr>
        <p:spPr>
          <a:xfrm rot="10800000">
            <a:off x="11458593" y="7055749"/>
            <a:ext cx="0" cy="236081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04" name="Google Shape;1404;p42"/>
          <p:cNvSpPr txBox="1"/>
          <p:nvPr/>
        </p:nvSpPr>
        <p:spPr>
          <a:xfrm>
            <a:off x="9478863" y="5095751"/>
            <a:ext cx="3952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05" name="Google Shape;1405;p42"/>
          <p:cNvSpPr/>
          <p:nvPr/>
        </p:nvSpPr>
        <p:spPr>
          <a:xfrm>
            <a:off x="9770915" y="5010025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1406" name="Google Shape;1406;p42"/>
          <p:cNvGrpSpPr/>
          <p:nvPr/>
        </p:nvGrpSpPr>
        <p:grpSpPr>
          <a:xfrm>
            <a:off x="8087940" y="234097"/>
            <a:ext cx="2206947" cy="410491"/>
            <a:chOff x="671" y="794"/>
            <a:chExt cx="1274" cy="249"/>
          </a:xfrm>
        </p:grpSpPr>
        <p:sp>
          <p:nvSpPr>
            <p:cNvPr id="1407" name="Google Shape;1407;p42"/>
            <p:cNvSpPr txBox="1"/>
            <p:nvPr/>
          </p:nvSpPr>
          <p:spPr>
            <a:xfrm>
              <a:off x="745" y="887"/>
              <a:ext cx="1200" cy="156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endParaRPr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408" name="Google Shape;1408;p42"/>
            <p:cNvSpPr txBox="1"/>
            <p:nvPr/>
          </p:nvSpPr>
          <p:spPr>
            <a:xfrm>
              <a:off x="671" y="794"/>
              <a:ext cx="1200" cy="208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txBody>
            <a:bodyPr spcFirstLastPara="1" wrap="square" lIns="83081" tIns="41541" rIns="83081" bIns="41541" anchor="ctr" anchorCtr="0">
              <a:spAutoFit/>
            </a:bodyPr>
            <a:lstStyle/>
            <a:p>
              <a:pPr algn="ctr">
                <a:buClr>
                  <a:schemeClr val="lt1"/>
                </a:buClr>
                <a:buSzPts val="1500"/>
              </a:pPr>
              <a:r>
                <a:rPr lang="en" sz="1688" b="1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rPr>
                <a:t>엔터티 연관도</a:t>
              </a:r>
              <a:endParaRPr sz="1238"/>
            </a:p>
          </p:txBody>
        </p:sp>
      </p:grpSp>
      <p:sp>
        <p:nvSpPr>
          <p:cNvPr id="1410" name="Google Shape;1410;p42"/>
          <p:cNvSpPr txBox="1"/>
          <p:nvPr/>
        </p:nvSpPr>
        <p:spPr>
          <a:xfrm>
            <a:off x="9572641" y="4797361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/>
          </a:p>
        </p:txBody>
      </p:sp>
      <p:sp>
        <p:nvSpPr>
          <p:cNvPr id="1411" name="Google Shape;1411;p42"/>
          <p:cNvSpPr/>
          <p:nvPr/>
        </p:nvSpPr>
        <p:spPr>
          <a:xfrm>
            <a:off x="6452798" y="1488253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412" name="Google Shape;1412;p42"/>
          <p:cNvSpPr txBox="1"/>
          <p:nvPr/>
        </p:nvSpPr>
        <p:spPr>
          <a:xfrm>
            <a:off x="6577390" y="1425608"/>
            <a:ext cx="63382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optional</a:t>
            </a:r>
            <a:endParaRPr sz="1238"/>
          </a:p>
        </p:txBody>
      </p:sp>
      <p:sp>
        <p:nvSpPr>
          <p:cNvPr id="1413" name="Google Shape;1413;p42"/>
          <p:cNvSpPr txBox="1"/>
          <p:nvPr/>
        </p:nvSpPr>
        <p:spPr>
          <a:xfrm>
            <a:off x="6495050" y="964406"/>
            <a:ext cx="5527575" cy="4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>
              <a:buClr>
                <a:srgbClr val="FF0000"/>
              </a:buClr>
              <a:buSzPts val="1000"/>
            </a:pPr>
            <a:r>
              <a:rPr lang="en" sz="1125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*ERD는 수업시간에 소개한 ERD Cloud와 같은 다른 도구를 사용한 것을 캡처하여 붙여도 무방</a:t>
            </a:r>
            <a:endParaRPr sz="1238"/>
          </a:p>
        </p:txBody>
      </p:sp>
      <p:cxnSp>
        <p:nvCxnSpPr>
          <p:cNvPr id="1414" name="Google Shape;1414;p42"/>
          <p:cNvCxnSpPr>
            <a:stCxn id="1399" idx="1"/>
            <a:endCxn id="1365" idx="3"/>
          </p:cNvCxnSpPr>
          <p:nvPr/>
        </p:nvCxnSpPr>
        <p:spPr>
          <a:xfrm flipH="1">
            <a:off x="8253580" y="5088376"/>
            <a:ext cx="325013" cy="708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15" name="Google Shape;1415;p42"/>
          <p:cNvSpPr/>
          <p:nvPr/>
        </p:nvSpPr>
        <p:spPr>
          <a:xfrm>
            <a:off x="8922962" y="6967654"/>
            <a:ext cx="1066500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write</a:t>
            </a:r>
            <a:endParaRPr sz="1238"/>
          </a:p>
        </p:txBody>
      </p:sp>
      <p:cxnSp>
        <p:nvCxnSpPr>
          <p:cNvPr id="1416" name="Google Shape;1416;p42"/>
          <p:cNvCxnSpPr>
            <a:stCxn id="1415" idx="0"/>
            <a:endCxn id="1400" idx="2"/>
          </p:cNvCxnSpPr>
          <p:nvPr/>
        </p:nvCxnSpPr>
        <p:spPr>
          <a:xfrm rot="10800000" flipH="1">
            <a:off x="9456212" y="5359466"/>
            <a:ext cx="799538" cy="160818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17" name="Google Shape;1417;p42"/>
          <p:cNvCxnSpPr>
            <a:stCxn id="1364" idx="0"/>
            <a:endCxn id="1415" idx="2"/>
          </p:cNvCxnSpPr>
          <p:nvPr/>
        </p:nvCxnSpPr>
        <p:spPr>
          <a:xfrm rot="10800000" flipH="1">
            <a:off x="9256211" y="7457283"/>
            <a:ext cx="200138" cy="163451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18" name="Google Shape;1418;p42"/>
          <p:cNvSpPr/>
          <p:nvPr/>
        </p:nvSpPr>
        <p:spPr>
          <a:xfrm>
            <a:off x="9572312" y="3638190"/>
            <a:ext cx="996638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include</a:t>
            </a:r>
            <a:endParaRPr sz="1238"/>
          </a:p>
        </p:txBody>
      </p:sp>
      <p:cxnSp>
        <p:nvCxnSpPr>
          <p:cNvPr id="1419" name="Google Shape;1419;p42"/>
          <p:cNvCxnSpPr>
            <a:stCxn id="1418" idx="3"/>
            <a:endCxn id="1362" idx="1"/>
          </p:cNvCxnSpPr>
          <p:nvPr/>
        </p:nvCxnSpPr>
        <p:spPr>
          <a:xfrm rot="10800000" flipH="1">
            <a:off x="10568950" y="3454422"/>
            <a:ext cx="351000" cy="428625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20" name="Google Shape;1420;p42"/>
          <p:cNvSpPr txBox="1"/>
          <p:nvPr/>
        </p:nvSpPr>
        <p:spPr>
          <a:xfrm>
            <a:off x="7487131" y="2825840"/>
            <a:ext cx="1007438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영화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(movie)</a:t>
            </a:r>
            <a:endParaRPr sz="1238"/>
          </a:p>
        </p:txBody>
      </p:sp>
      <p:sp>
        <p:nvSpPr>
          <p:cNvPr id="1421" name="Google Shape;1421;p42"/>
          <p:cNvSpPr/>
          <p:nvPr/>
        </p:nvSpPr>
        <p:spPr>
          <a:xfrm>
            <a:off x="7465696" y="3854540"/>
            <a:ext cx="1055700" cy="489713"/>
          </a:xfrm>
          <a:prstGeom prst="diamond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contain</a:t>
            </a:r>
            <a:endParaRPr sz="1238"/>
          </a:p>
        </p:txBody>
      </p:sp>
      <p:cxnSp>
        <p:nvCxnSpPr>
          <p:cNvPr id="1422" name="Google Shape;1422;p42"/>
          <p:cNvCxnSpPr/>
          <p:nvPr/>
        </p:nvCxnSpPr>
        <p:spPr>
          <a:xfrm rot="10800000">
            <a:off x="7990854" y="3379678"/>
            <a:ext cx="0" cy="4748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23" name="Google Shape;1423;p42"/>
          <p:cNvCxnSpPr/>
          <p:nvPr/>
        </p:nvCxnSpPr>
        <p:spPr>
          <a:xfrm rot="10800000">
            <a:off x="7990854" y="4329247"/>
            <a:ext cx="0" cy="47486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24" name="Google Shape;1424;p42"/>
          <p:cNvSpPr txBox="1"/>
          <p:nvPr/>
        </p:nvSpPr>
        <p:spPr>
          <a:xfrm>
            <a:off x="7997552" y="4480992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425" name="Google Shape;1425;p42"/>
          <p:cNvSpPr txBox="1"/>
          <p:nvPr/>
        </p:nvSpPr>
        <p:spPr>
          <a:xfrm>
            <a:off x="8009610" y="3452292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/>
          </a:p>
        </p:txBody>
      </p:sp>
      <p:sp>
        <p:nvSpPr>
          <p:cNvPr id="1426" name="Google Shape;1426;p42"/>
          <p:cNvSpPr txBox="1"/>
          <p:nvPr/>
        </p:nvSpPr>
        <p:spPr>
          <a:xfrm>
            <a:off x="7615741" y="3460536"/>
            <a:ext cx="3952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(1,1)</a:t>
            </a:r>
            <a:endParaRPr sz="1238"/>
          </a:p>
        </p:txBody>
      </p:sp>
      <p:sp>
        <p:nvSpPr>
          <p:cNvPr id="1427" name="Google Shape;1427;p42"/>
          <p:cNvSpPr txBox="1"/>
          <p:nvPr/>
        </p:nvSpPr>
        <p:spPr>
          <a:xfrm>
            <a:off x="7592966" y="4489236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28" name="Google Shape;1428;p42"/>
          <p:cNvSpPr/>
          <p:nvPr/>
        </p:nvSpPr>
        <p:spPr>
          <a:xfrm>
            <a:off x="7926548" y="3381404"/>
            <a:ext cx="128588" cy="158288"/>
          </a:xfrm>
          <a:prstGeom prst="ellipse">
            <a:avLst/>
          </a:prstGeom>
          <a:solidFill>
            <a:srgbClr val="CCECFF"/>
          </a:solidFill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endParaRPr sz="1125" b="1">
              <a:solidFill>
                <a:srgbClr val="00336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429" name="Google Shape;1429;p42"/>
          <p:cNvSpPr txBox="1"/>
          <p:nvPr/>
        </p:nvSpPr>
        <p:spPr>
          <a:xfrm>
            <a:off x="8242436" y="5126194"/>
            <a:ext cx="229163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430" name="Google Shape;1430;p42"/>
          <p:cNvSpPr txBox="1"/>
          <p:nvPr/>
        </p:nvSpPr>
        <p:spPr>
          <a:xfrm>
            <a:off x="11328633" y="2887693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/>
          </a:p>
        </p:txBody>
      </p:sp>
      <p:cxnSp>
        <p:nvCxnSpPr>
          <p:cNvPr id="1431" name="Google Shape;1431;p42"/>
          <p:cNvCxnSpPr>
            <a:stCxn id="1418" idx="1"/>
          </p:cNvCxnSpPr>
          <p:nvPr/>
        </p:nvCxnSpPr>
        <p:spPr>
          <a:xfrm flipH="1">
            <a:off x="8222650" y="3883046"/>
            <a:ext cx="1349663" cy="1208588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32" name="Google Shape;1432;p42"/>
          <p:cNvSpPr txBox="1"/>
          <p:nvPr/>
        </p:nvSpPr>
        <p:spPr>
          <a:xfrm>
            <a:off x="10568949" y="3305954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sz="1238"/>
          </a:p>
        </p:txBody>
      </p:sp>
      <p:sp>
        <p:nvSpPr>
          <p:cNvPr id="1433" name="Google Shape;1433;p42"/>
          <p:cNvSpPr txBox="1"/>
          <p:nvPr/>
        </p:nvSpPr>
        <p:spPr>
          <a:xfrm>
            <a:off x="8227064" y="4655602"/>
            <a:ext cx="259875" cy="2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1000"/>
            </a:pPr>
            <a:r>
              <a:rPr lang="en" sz="1125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M</a:t>
            </a:r>
            <a:endParaRPr sz="1238"/>
          </a:p>
        </p:txBody>
      </p:sp>
      <p:sp>
        <p:nvSpPr>
          <p:cNvPr id="1434" name="Google Shape;1434;p42"/>
          <p:cNvSpPr txBox="1"/>
          <p:nvPr/>
        </p:nvSpPr>
        <p:spPr>
          <a:xfrm>
            <a:off x="8426506" y="4643122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35" name="Google Shape;1435;p42"/>
          <p:cNvSpPr txBox="1"/>
          <p:nvPr/>
        </p:nvSpPr>
        <p:spPr>
          <a:xfrm>
            <a:off x="10568956" y="3521918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36" name="Google Shape;1436;p42"/>
          <p:cNvSpPr txBox="1"/>
          <p:nvPr/>
        </p:nvSpPr>
        <p:spPr>
          <a:xfrm>
            <a:off x="8227072" y="5303131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37" name="Google Shape;1437;p42"/>
          <p:cNvSpPr txBox="1"/>
          <p:nvPr/>
        </p:nvSpPr>
        <p:spPr>
          <a:xfrm>
            <a:off x="6952383" y="5689073"/>
            <a:ext cx="408713" cy="36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81" tIns="41541" rIns="83081" bIns="41541" anchor="t" anchorCtr="0">
            <a:spAutoFit/>
          </a:bodyPr>
          <a:lstStyle/>
          <a:p>
            <a:pPr algn="ctr">
              <a:buClr>
                <a:srgbClr val="003366"/>
              </a:buClr>
              <a:buSzPts val="800"/>
            </a:pPr>
            <a:r>
              <a:rPr lang="en" sz="900" b="1">
                <a:solidFill>
                  <a:srgbClr val="003366"/>
                </a:solidFill>
                <a:latin typeface="Gulim"/>
                <a:ea typeface="Gulim"/>
                <a:cs typeface="Gulim"/>
                <a:sym typeface="Gulim"/>
              </a:rPr>
              <a:t>(0,N)</a:t>
            </a:r>
            <a:endParaRPr sz="1238"/>
          </a:p>
        </p:txBody>
      </p:sp>
      <p:sp>
        <p:nvSpPr>
          <p:cNvPr id="1438" name="Google Shape;1438;p42"/>
          <p:cNvSpPr txBox="1"/>
          <p:nvPr/>
        </p:nvSpPr>
        <p:spPr>
          <a:xfrm>
            <a:off x="6452806" y="1855908"/>
            <a:ext cx="1007438" cy="553838"/>
          </a:xfrm>
          <a:prstGeom prst="rect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3081" tIns="41541" rIns="83081" bIns="41541" anchor="ctr" anchorCtr="0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에피소드</a:t>
            </a:r>
            <a:endParaRPr sz="1238"/>
          </a:p>
          <a:p>
            <a:pPr algn="ctr">
              <a:buClr>
                <a:schemeClr val="dk1"/>
              </a:buClr>
              <a:buSzPts val="1000"/>
            </a:pPr>
            <a:r>
              <a:rPr lang="en" sz="1125" b="1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(episode)</a:t>
            </a:r>
            <a:endParaRPr sz="1238"/>
          </a:p>
        </p:txBody>
      </p:sp>
      <p:cxnSp>
        <p:nvCxnSpPr>
          <p:cNvPr id="1439" name="Google Shape;1439;p42"/>
          <p:cNvCxnSpPr>
            <a:stCxn id="1363" idx="0"/>
          </p:cNvCxnSpPr>
          <p:nvPr/>
        </p:nvCxnSpPr>
        <p:spPr>
          <a:xfrm rot="10800000">
            <a:off x="6898194" y="2410505"/>
            <a:ext cx="34088" cy="424913"/>
          </a:xfrm>
          <a:prstGeom prst="straightConnector1">
            <a:avLst/>
          </a:prstGeom>
          <a:noFill/>
          <a:ln w="12700" cap="flat" cmpd="sng">
            <a:solidFill>
              <a:srgbClr val="0099FF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306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질의 응답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4117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90868" y="8842656"/>
            <a:ext cx="18869735" cy="120011"/>
            <a:chOff x="0" y="0"/>
            <a:chExt cx="4969807" cy="31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126220">
            <a:off x="6866326" y="2078447"/>
            <a:ext cx="4544160" cy="269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50"/>
              </a:lnSpc>
              <a:spcBef>
                <a:spcPct val="0"/>
              </a:spcBef>
            </a:pPr>
            <a:r>
              <a:rPr lang="en-US" sz="1575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Q&amp;A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 rot="-594003">
            <a:off x="5886222" y="3620922"/>
            <a:ext cx="6461515" cy="273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19"/>
              </a:lnSpc>
              <a:spcBef>
                <a:spcPct val="0"/>
              </a:spcBef>
            </a:pPr>
            <a:r>
              <a:rPr lang="en-US" sz="1594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4382522" y="2392826"/>
            <a:ext cx="9522957" cy="3561874"/>
            <a:chOff x="0" y="0"/>
            <a:chExt cx="2381309" cy="8906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1309" cy="890682"/>
            </a:xfrm>
            <a:custGeom>
              <a:avLst/>
              <a:gdLst/>
              <a:ahLst/>
              <a:cxnLst/>
              <a:rect l="l" t="t" r="r" b="b"/>
              <a:pathLst>
                <a:path w="2381309" h="890682">
                  <a:moveTo>
                    <a:pt x="0" y="0"/>
                  </a:moveTo>
                  <a:lnTo>
                    <a:pt x="2381309" y="0"/>
                  </a:lnTo>
                  <a:lnTo>
                    <a:pt x="2381309" y="890682"/>
                  </a:lnTo>
                  <a:lnTo>
                    <a:pt x="0" y="890682"/>
                  </a:lnTo>
                  <a:close/>
                </a:path>
              </a:pathLst>
            </a:custGeom>
            <a:blipFill>
              <a:blip r:embed="rId2"/>
              <a:stretch>
                <a:fillRect t="-6813" b="-681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15310" y="6435103"/>
            <a:ext cx="7816294" cy="3093257"/>
          </a:xfrm>
          <a:custGeom>
            <a:avLst/>
            <a:gdLst/>
            <a:ahLst/>
            <a:cxnLst/>
            <a:rect l="l" t="t" r="r" b="b"/>
            <a:pathLst>
              <a:path w="7816294" h="3093257">
                <a:moveTo>
                  <a:pt x="0" y="0"/>
                </a:moveTo>
                <a:lnTo>
                  <a:pt x="7816293" y="0"/>
                </a:lnTo>
                <a:lnTo>
                  <a:pt x="7816293" y="3093257"/>
                </a:lnTo>
                <a:lnTo>
                  <a:pt x="0" y="3093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460002" y="1766081"/>
            <a:ext cx="3367996" cy="60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현재 핫한 넷플릭스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 및 해당 주제 선정 배경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7400" y="7018562"/>
            <a:ext cx="7550080" cy="1185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ko-KR" altLang="en-US" sz="3600" dirty="0" err="1">
                <a:latin typeface="윤고딕" panose="020B0600000101010101" charset="-127"/>
                <a:ea typeface="윤고딕" panose="020B0600000101010101" charset="-127"/>
              </a:rPr>
              <a:t>넷플릭스</a:t>
            </a:r>
            <a:r>
              <a:rPr lang="ko-KR" altLang="en-US" sz="3600" dirty="0">
                <a:latin typeface="윤고딕" panose="020B0600000101010101" charset="-127"/>
                <a:ea typeface="윤고딕" panose="020B0600000101010101" charset="-127"/>
              </a:rPr>
              <a:t> 증후군이란 말이 생길 정도로</a:t>
            </a:r>
            <a:r>
              <a:rPr lang="en-US" altLang="ko-KR" sz="3600" dirty="0"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ko-KR" altLang="en-US" sz="3600" dirty="0">
                <a:latin typeface="윤고딕" panose="020B0600000101010101" charset="-127"/>
                <a:ea typeface="윤고딕" panose="020B0600000101010101" charset="-127"/>
              </a:rPr>
              <a:t>콘텐츠가 쏟아지고 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 및 해당 주제 선정 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53600" y="4552953"/>
            <a:ext cx="7232679" cy="118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ko-KR" altLang="en-US" sz="3399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적절한 수의 콘텐츠가</a:t>
            </a:r>
            <a:endParaRPr lang="en-US" altLang="ko-KR" sz="3399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ko-KR" altLang="en-US" sz="3399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필요하다고 느낌</a:t>
            </a:r>
            <a:endParaRPr lang="en-US" sz="3399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1028" name="Picture 4" descr="선택의 역설', 아마존이 상품 선택을 제한하는 이유 - 데일리트렌드">
            <a:extLst>
              <a:ext uri="{FF2B5EF4-FFF2-40B4-BE49-F238E27FC236}">
                <a16:creationId xmlns:a16="http://schemas.microsoft.com/office/drawing/2014/main" id="{E1101A3F-521C-12C3-884E-B1929124B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57450"/>
            <a:ext cx="8572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347168" y="2535216"/>
            <a:ext cx="1593664" cy="2124570"/>
            <a:chOff x="0" y="0"/>
            <a:chExt cx="554286" cy="7389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4286" cy="738939"/>
            </a:xfrm>
            <a:custGeom>
              <a:avLst/>
              <a:gdLst/>
              <a:ahLst/>
              <a:cxnLst/>
              <a:rect l="l" t="t" r="r" b="b"/>
              <a:pathLst>
                <a:path w="554286" h="738939">
                  <a:moveTo>
                    <a:pt x="277143" y="738939"/>
                  </a:moveTo>
                  <a:lnTo>
                    <a:pt x="0" y="332539"/>
                  </a:lnTo>
                  <a:lnTo>
                    <a:pt x="203200" y="332539"/>
                  </a:lnTo>
                  <a:lnTo>
                    <a:pt x="203200" y="0"/>
                  </a:lnTo>
                  <a:lnTo>
                    <a:pt x="351086" y="0"/>
                  </a:lnTo>
                  <a:lnTo>
                    <a:pt x="351086" y="332539"/>
                  </a:lnTo>
                  <a:lnTo>
                    <a:pt x="554286" y="332539"/>
                  </a:lnTo>
                  <a:lnTo>
                    <a:pt x="277143" y="738939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47625"/>
              <a:ext cx="147886" cy="684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3287817">
            <a:off x="6574822" y="5447985"/>
            <a:ext cx="1421793" cy="1848035"/>
            <a:chOff x="0" y="0"/>
            <a:chExt cx="625331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5331" cy="812800"/>
            </a:xfrm>
            <a:custGeom>
              <a:avLst/>
              <a:gdLst/>
              <a:ahLst/>
              <a:cxnLst/>
              <a:rect l="l" t="t" r="r" b="b"/>
              <a:pathLst>
                <a:path w="625331" h="812800">
                  <a:moveTo>
                    <a:pt x="312665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22131" y="0"/>
                  </a:lnTo>
                  <a:lnTo>
                    <a:pt x="422131" y="406400"/>
                  </a:lnTo>
                  <a:lnTo>
                    <a:pt x="625331" y="406400"/>
                  </a:lnTo>
                  <a:lnTo>
                    <a:pt x="312665" y="812800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3200" y="-47625"/>
              <a:ext cx="218931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495233" y="7647485"/>
            <a:ext cx="1594388" cy="2045068"/>
          </a:xfrm>
          <a:custGeom>
            <a:avLst/>
            <a:gdLst/>
            <a:ahLst/>
            <a:cxnLst/>
            <a:rect l="l" t="t" r="r" b="b"/>
            <a:pathLst>
              <a:path w="1594388" h="2045068">
                <a:moveTo>
                  <a:pt x="0" y="0"/>
                </a:moveTo>
                <a:lnTo>
                  <a:pt x="1594388" y="0"/>
                </a:lnTo>
                <a:lnTo>
                  <a:pt x="1594388" y="2045068"/>
                </a:lnTo>
                <a:lnTo>
                  <a:pt x="0" y="2045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316861" y="4757605"/>
            <a:ext cx="565427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클릭수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별점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영상시청시간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등...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선정 주제와 유사한 기존 제품(서비스) 조사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05400" y="1818252"/>
            <a:ext cx="7679531" cy="54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동영상의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선호도를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알 수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있는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분명한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지표</a:t>
            </a:r>
            <a:endParaRPr lang="en-US" sz="32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72010" y="6759754"/>
            <a:ext cx="2244852" cy="54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적은</a:t>
            </a:r>
            <a:r>
              <a:rPr lang="en-US" sz="32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2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선호도</a:t>
            </a:r>
            <a:endParaRPr lang="en-US" sz="32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249757" y="6912154"/>
            <a:ext cx="2308925" cy="54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높은 선호도</a:t>
            </a:r>
          </a:p>
        </p:txBody>
      </p:sp>
      <p:grpSp>
        <p:nvGrpSpPr>
          <p:cNvPr id="19" name="Group 19"/>
          <p:cNvGrpSpPr/>
          <p:nvPr/>
        </p:nvGrpSpPr>
        <p:grpSpPr>
          <a:xfrm rot="-3329191">
            <a:off x="10401545" y="5429621"/>
            <a:ext cx="1387499" cy="1848035"/>
            <a:chOff x="0" y="0"/>
            <a:chExt cx="610248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0248" cy="812800"/>
            </a:xfrm>
            <a:custGeom>
              <a:avLst/>
              <a:gdLst/>
              <a:ahLst/>
              <a:cxnLst/>
              <a:rect l="l" t="t" r="r" b="b"/>
              <a:pathLst>
                <a:path w="610248" h="812800">
                  <a:moveTo>
                    <a:pt x="305124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07048" y="0"/>
                  </a:lnTo>
                  <a:lnTo>
                    <a:pt x="407048" y="406400"/>
                  </a:lnTo>
                  <a:lnTo>
                    <a:pt x="610248" y="406400"/>
                  </a:lnTo>
                  <a:lnTo>
                    <a:pt x="305124" y="812800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03200" y="-47625"/>
              <a:ext cx="203848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26" name="Picture 2" descr="동영상 - 무료 사람들개 아이콘">
            <a:extLst>
              <a:ext uri="{FF2B5EF4-FFF2-40B4-BE49-F238E27FC236}">
                <a16:creationId xmlns:a16="http://schemas.microsoft.com/office/drawing/2014/main" id="{567139F6-C0C4-5DF0-D6FE-B0227A0A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757" y="7475560"/>
            <a:ext cx="2308925" cy="230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95761" y="2810591"/>
            <a:ext cx="8989765" cy="1307611"/>
          </a:xfrm>
          <a:custGeom>
            <a:avLst/>
            <a:gdLst/>
            <a:ahLst/>
            <a:cxnLst/>
            <a:rect l="l" t="t" r="r" b="b"/>
            <a:pathLst>
              <a:path w="8989765" h="1307611">
                <a:moveTo>
                  <a:pt x="0" y="0"/>
                </a:moveTo>
                <a:lnTo>
                  <a:pt x="8989765" y="0"/>
                </a:lnTo>
                <a:lnTo>
                  <a:pt x="8989765" y="1307611"/>
                </a:lnTo>
                <a:lnTo>
                  <a:pt x="0" y="1307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933096" y="2265442"/>
            <a:ext cx="5379097" cy="7285808"/>
          </a:xfrm>
          <a:custGeom>
            <a:avLst/>
            <a:gdLst/>
            <a:ahLst/>
            <a:cxnLst/>
            <a:rect l="l" t="t" r="r" b="b"/>
            <a:pathLst>
              <a:path w="5379097" h="7285808">
                <a:moveTo>
                  <a:pt x="0" y="0"/>
                </a:moveTo>
                <a:lnTo>
                  <a:pt x="5379097" y="0"/>
                </a:lnTo>
                <a:lnTo>
                  <a:pt x="5379097" y="7285808"/>
                </a:lnTo>
                <a:lnTo>
                  <a:pt x="0" y="7285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907" b="-1095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517211" y="5465698"/>
            <a:ext cx="6553092" cy="3792602"/>
          </a:xfrm>
          <a:custGeom>
            <a:avLst/>
            <a:gdLst/>
            <a:ahLst/>
            <a:cxnLst/>
            <a:rect l="l" t="t" r="r" b="b"/>
            <a:pathLst>
              <a:path w="6553092" h="3792602">
                <a:moveTo>
                  <a:pt x="0" y="0"/>
                </a:moveTo>
                <a:lnTo>
                  <a:pt x="6553092" y="0"/>
                </a:lnTo>
                <a:lnTo>
                  <a:pt x="6553092" y="3792602"/>
                </a:lnTo>
                <a:lnTo>
                  <a:pt x="0" y="3792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410162" y="1979513"/>
            <a:ext cx="7160962" cy="52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2"/>
              </a:lnSpc>
              <a:spcBef>
                <a:spcPct val="0"/>
              </a:spcBef>
            </a:pPr>
            <a:r>
              <a:rPr lang="en-US" sz="3066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넷플릭스는 별점 시스템을 도입하지 않음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936" y="935482"/>
            <a:ext cx="7209467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  <a:spcBef>
                <a:spcPct val="0"/>
              </a:spcBef>
            </a:pP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선정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주제와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유사한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제품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서비스</a:t>
            </a:r>
            <a:r>
              <a:rPr lang="en-US" sz="3110" spc="-43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) </a:t>
            </a:r>
            <a:r>
              <a:rPr lang="en-US" sz="3110" spc="-43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조사</a:t>
            </a:r>
            <a:endParaRPr lang="en-US" sz="3110" spc="-4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80105" y="971550"/>
            <a:ext cx="6085078" cy="106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왓챠피디아를</a:t>
            </a:r>
            <a:r>
              <a:rPr lang="en-US" sz="3066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통한</a:t>
            </a:r>
            <a:r>
              <a:rPr lang="en-US" sz="3066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타사</a:t>
            </a:r>
            <a:r>
              <a:rPr lang="en-US" sz="3066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콘텐츠의</a:t>
            </a:r>
            <a:endParaRPr lang="en-US" sz="3066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4292"/>
              </a:lnSpc>
              <a:spcBef>
                <a:spcPct val="0"/>
              </a:spcBef>
            </a:pP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별점시스템이</a:t>
            </a:r>
            <a:r>
              <a:rPr lang="en-US" sz="3066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66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있음</a:t>
            </a:r>
            <a:endParaRPr lang="en-US" sz="3066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3276" y="4573754"/>
            <a:ext cx="7160962" cy="522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2"/>
              </a:lnSpc>
              <a:spcBef>
                <a:spcPct val="0"/>
              </a:spcBef>
            </a:pPr>
            <a:r>
              <a:rPr lang="en-US" sz="3066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자사가 가지고 있는 콘텐츠만 별점 제공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E085CF6-A528-0136-A934-32CF6C71ED2F}"/>
              </a:ext>
            </a:extLst>
          </p:cNvPr>
          <p:cNvSpPr/>
          <p:nvPr/>
        </p:nvSpPr>
        <p:spPr>
          <a:xfrm>
            <a:off x="10765144" y="809709"/>
            <a:ext cx="5715000" cy="1388793"/>
          </a:xfrm>
          <a:prstGeom prst="roundRect">
            <a:avLst/>
          </a:prstGeom>
          <a:noFill/>
          <a:ln w="76200">
            <a:solidFill>
              <a:srgbClr val="F66A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3588</Words>
  <Application>Microsoft Macintosh PowerPoint</Application>
  <PresentationFormat>사용자 지정</PresentationFormat>
  <Paragraphs>1251</Paragraphs>
  <Slides>56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72" baseType="lpstr">
      <vt:lpstr>윤고딕 Bold</vt:lpstr>
      <vt:lpstr>Times New Roman</vt:lpstr>
      <vt:lpstr>Arial</vt:lpstr>
      <vt:lpstr>Gulim</vt:lpstr>
      <vt:lpstr>맑은 고딕</vt:lpstr>
      <vt:lpstr>Roboto Mono</vt:lpstr>
      <vt:lpstr>윤고딕</vt:lpstr>
      <vt:lpstr>Beautifully Delicious Script</vt:lpstr>
      <vt:lpstr>Wingdings</vt:lpstr>
      <vt:lpstr>Calibri</vt:lpstr>
      <vt:lpstr>Dotum</vt:lpstr>
      <vt:lpstr>윤고딕 Light</vt:lpstr>
      <vt:lpstr>맑은 고딕</vt:lpstr>
      <vt:lpstr>Glacial Indifference</vt:lpstr>
      <vt:lpstr>Garet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Borcelle</dc:title>
  <cp:lastModifiedBy>노문호</cp:lastModifiedBy>
  <cp:revision>11</cp:revision>
  <dcterms:created xsi:type="dcterms:W3CDTF">2006-08-16T00:00:00Z</dcterms:created>
  <dcterms:modified xsi:type="dcterms:W3CDTF">2024-10-23T12:56:29Z</dcterms:modified>
  <dc:identifier>DAGSPCR9LFg</dc:identifier>
</cp:coreProperties>
</file>